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5" r:id="rId2"/>
    <p:sldId id="275" r:id="rId3"/>
    <p:sldId id="276" r:id="rId4"/>
    <p:sldId id="277" r:id="rId5"/>
    <p:sldId id="266" r:id="rId6"/>
    <p:sldId id="267" r:id="rId7"/>
    <p:sldId id="268" r:id="rId8"/>
    <p:sldId id="283" r:id="rId9"/>
    <p:sldId id="269" r:id="rId10"/>
    <p:sldId id="272" r:id="rId11"/>
    <p:sldId id="274" r:id="rId12"/>
    <p:sldId id="278" r:id="rId13"/>
    <p:sldId id="279" r:id="rId14"/>
    <p:sldId id="280" r:id="rId15"/>
    <p:sldId id="282" r:id="rId16"/>
    <p:sldId id="28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6A700"/>
    <a:srgbClr val="606060"/>
    <a:srgbClr val="E60003"/>
    <a:srgbClr val="D6D6D6"/>
    <a:srgbClr val="FFDCAA"/>
    <a:srgbClr val="FBB900"/>
    <a:srgbClr val="5F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5DA7C-9BA2-4F85-8C0A-56CC45ABFC7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DFD083A-1945-4A57-BE8E-9F3F14BEB2B4}">
      <dgm:prSet phldrT="[Text]"/>
      <dgm:spPr/>
      <dgm:t>
        <a:bodyPr/>
        <a:lstStyle/>
        <a:p>
          <a:r>
            <a:rPr lang="de-DE" dirty="0" smtClean="0"/>
            <a:t>Name</a:t>
          </a:r>
          <a:endParaRPr lang="de-DE" dirty="0"/>
        </a:p>
      </dgm:t>
    </dgm:pt>
    <dgm:pt modelId="{033F08AF-56B5-4D6C-8AD6-D9D3235AE208}" type="parTrans" cxnId="{CF7DC3EB-5DA0-480C-A353-6E78A47C0B32}">
      <dgm:prSet/>
      <dgm:spPr/>
      <dgm:t>
        <a:bodyPr/>
        <a:lstStyle/>
        <a:p>
          <a:endParaRPr lang="de-DE"/>
        </a:p>
      </dgm:t>
    </dgm:pt>
    <dgm:pt modelId="{DD8369DA-F096-44A9-94E5-6AFB264DAD95}" type="sibTrans" cxnId="{CF7DC3EB-5DA0-480C-A353-6E78A47C0B32}">
      <dgm:prSet/>
      <dgm:spPr/>
      <dgm:t>
        <a:bodyPr/>
        <a:lstStyle/>
        <a:p>
          <a:endParaRPr lang="de-DE"/>
        </a:p>
      </dgm:t>
    </dgm:pt>
    <dgm:pt modelId="{0FDACA47-008E-417B-83DD-4750286ED678}">
      <dgm:prSet phldrT="[Text]"/>
      <dgm:spPr/>
      <dgm:t>
        <a:bodyPr/>
        <a:lstStyle/>
        <a:p>
          <a:r>
            <a:rPr lang="de-DE" dirty="0" smtClean="0"/>
            <a:t>Alter</a:t>
          </a:r>
          <a:endParaRPr lang="de-DE" dirty="0"/>
        </a:p>
      </dgm:t>
    </dgm:pt>
    <dgm:pt modelId="{84E4A99D-043E-42C4-9A4C-B8BBC03C994C}" type="parTrans" cxnId="{7D8B779D-8C82-45C8-A998-D3283119ACA1}">
      <dgm:prSet/>
      <dgm:spPr/>
      <dgm:t>
        <a:bodyPr/>
        <a:lstStyle/>
        <a:p>
          <a:endParaRPr lang="de-DE"/>
        </a:p>
      </dgm:t>
    </dgm:pt>
    <dgm:pt modelId="{14621F99-C325-4442-B8E9-6755931A7341}" type="sibTrans" cxnId="{7D8B779D-8C82-45C8-A998-D3283119ACA1}">
      <dgm:prSet/>
      <dgm:spPr/>
      <dgm:t>
        <a:bodyPr/>
        <a:lstStyle/>
        <a:p>
          <a:endParaRPr lang="de-DE"/>
        </a:p>
      </dgm:t>
    </dgm:pt>
    <dgm:pt modelId="{55B6B979-0101-4AAB-9A0A-B42352E871E7}">
      <dgm:prSet phldrT="[Text]"/>
      <dgm:spPr/>
      <dgm:t>
        <a:bodyPr/>
        <a:lstStyle/>
        <a:p>
          <a:r>
            <a:rPr lang="de-DE" dirty="0" smtClean="0"/>
            <a:t>Betrieb</a:t>
          </a:r>
          <a:endParaRPr lang="de-DE" dirty="0"/>
        </a:p>
      </dgm:t>
    </dgm:pt>
    <dgm:pt modelId="{D2AC21D3-0A46-4291-AF98-3BED7BC7E03D}" type="parTrans" cxnId="{9C909AFC-439D-47CA-A79E-FEF384E0BAD8}">
      <dgm:prSet/>
      <dgm:spPr/>
      <dgm:t>
        <a:bodyPr/>
        <a:lstStyle/>
        <a:p>
          <a:endParaRPr lang="de-DE"/>
        </a:p>
      </dgm:t>
    </dgm:pt>
    <dgm:pt modelId="{F05B7A1F-8E48-4E8B-A333-69A0008B8377}" type="sibTrans" cxnId="{9C909AFC-439D-47CA-A79E-FEF384E0BAD8}">
      <dgm:prSet/>
      <dgm:spPr/>
      <dgm:t>
        <a:bodyPr/>
        <a:lstStyle/>
        <a:p>
          <a:endParaRPr lang="de-DE"/>
        </a:p>
      </dgm:t>
    </dgm:pt>
    <dgm:pt modelId="{7B8D58ED-3078-4FFB-9832-D9A667D59833}">
      <dgm:prSet phldrT="[Text]"/>
      <dgm:spPr/>
      <dgm:t>
        <a:bodyPr/>
        <a:lstStyle/>
        <a:p>
          <a:r>
            <a:rPr lang="de-DE" dirty="0" smtClean="0"/>
            <a:t>Beruf</a:t>
          </a:r>
          <a:endParaRPr lang="de-DE" dirty="0"/>
        </a:p>
      </dgm:t>
    </dgm:pt>
    <dgm:pt modelId="{B061FCAA-EE52-429F-A7F9-D9F3F7177360}" type="parTrans" cxnId="{5F6923FA-7EF1-4162-B0B8-41C525095DA1}">
      <dgm:prSet/>
      <dgm:spPr/>
      <dgm:t>
        <a:bodyPr/>
        <a:lstStyle/>
        <a:p>
          <a:endParaRPr lang="de-DE"/>
        </a:p>
      </dgm:t>
    </dgm:pt>
    <dgm:pt modelId="{DD4BE748-1F96-4231-9D45-44E732640A68}" type="sibTrans" cxnId="{5F6923FA-7EF1-4162-B0B8-41C525095DA1}">
      <dgm:prSet/>
      <dgm:spPr/>
      <dgm:t>
        <a:bodyPr/>
        <a:lstStyle/>
        <a:p>
          <a:endParaRPr lang="de-DE"/>
        </a:p>
      </dgm:t>
    </dgm:pt>
    <dgm:pt modelId="{E35D195D-D4EC-4C38-AD81-6B6A5377BE51}">
      <dgm:prSet phldrT="[Text]"/>
      <dgm:spPr/>
      <dgm:t>
        <a:bodyPr/>
        <a:lstStyle/>
        <a:p>
          <a:r>
            <a:rPr lang="de-DE" dirty="0" err="1" smtClean="0"/>
            <a:t>jungeNGG</a:t>
          </a:r>
          <a:r>
            <a:rPr lang="de-DE" dirty="0" smtClean="0"/>
            <a:t> ?</a:t>
          </a:r>
          <a:endParaRPr lang="de-DE" dirty="0"/>
        </a:p>
      </dgm:t>
    </dgm:pt>
    <dgm:pt modelId="{A663FD6A-3944-41F2-A467-F26D3BF7F8E5}" type="parTrans" cxnId="{08BC73AA-E029-40F4-A780-844C017187A2}">
      <dgm:prSet/>
      <dgm:spPr/>
      <dgm:t>
        <a:bodyPr/>
        <a:lstStyle/>
        <a:p>
          <a:endParaRPr lang="de-DE"/>
        </a:p>
      </dgm:t>
    </dgm:pt>
    <dgm:pt modelId="{D0F74A0D-9C6E-43CC-89F0-56957A586033}" type="sibTrans" cxnId="{08BC73AA-E029-40F4-A780-844C017187A2}">
      <dgm:prSet/>
      <dgm:spPr/>
      <dgm:t>
        <a:bodyPr/>
        <a:lstStyle/>
        <a:p>
          <a:endParaRPr lang="de-DE"/>
        </a:p>
      </dgm:t>
    </dgm:pt>
    <dgm:pt modelId="{C28212D1-C03A-4059-941B-25456460458B}" type="pres">
      <dgm:prSet presAssocID="{1785DA7C-9BA2-4F85-8C0A-56CC45ABFC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A013289-E81D-46A1-9DA8-625F056B7FB7}" type="pres">
      <dgm:prSet presAssocID="{1785DA7C-9BA2-4F85-8C0A-56CC45ABFC74}" presName="cycle" presStyleCnt="0"/>
      <dgm:spPr/>
    </dgm:pt>
    <dgm:pt modelId="{1958A49E-B6EF-4D02-BFDC-2E5CE760E110}" type="pres">
      <dgm:prSet presAssocID="{7DFD083A-1945-4A57-BE8E-9F3F14BEB2B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D62C3E-3D1B-4218-A7D4-6CED77E21606}" type="pres">
      <dgm:prSet presAssocID="{DD8369DA-F096-44A9-94E5-6AFB264DAD95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A3005884-9951-4100-A54C-BEC3E9541A9B}" type="pres">
      <dgm:prSet presAssocID="{0FDACA47-008E-417B-83DD-4750286ED67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53025A-5FF3-4C5B-B2B7-4261F7CC85FB}" type="pres">
      <dgm:prSet presAssocID="{55B6B979-0101-4AAB-9A0A-B42352E871E7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41B4F6-151D-42CB-B0E7-72D4DB0D17E7}" type="pres">
      <dgm:prSet presAssocID="{7B8D58ED-3078-4FFB-9832-D9A667D59833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F99105-92E6-434E-83D1-5CA51D32AC2F}" type="pres">
      <dgm:prSet presAssocID="{E35D195D-D4EC-4C38-AD81-6B6A5377BE5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C909AFC-439D-47CA-A79E-FEF384E0BAD8}" srcId="{1785DA7C-9BA2-4F85-8C0A-56CC45ABFC74}" destId="{55B6B979-0101-4AAB-9A0A-B42352E871E7}" srcOrd="2" destOrd="0" parTransId="{D2AC21D3-0A46-4291-AF98-3BED7BC7E03D}" sibTransId="{F05B7A1F-8E48-4E8B-A333-69A0008B8377}"/>
    <dgm:cxn modelId="{BCFC8C89-4BA0-4359-A38E-E6BFFBC14909}" type="presOf" srcId="{1785DA7C-9BA2-4F85-8C0A-56CC45ABFC74}" destId="{C28212D1-C03A-4059-941B-25456460458B}" srcOrd="0" destOrd="0" presId="urn:microsoft.com/office/officeart/2005/8/layout/cycle3"/>
    <dgm:cxn modelId="{E8F4FC10-644E-4676-B2EE-FA0C45884273}" type="presOf" srcId="{7B8D58ED-3078-4FFB-9832-D9A667D59833}" destId="{8341B4F6-151D-42CB-B0E7-72D4DB0D17E7}" srcOrd="0" destOrd="0" presId="urn:microsoft.com/office/officeart/2005/8/layout/cycle3"/>
    <dgm:cxn modelId="{5F6923FA-7EF1-4162-B0B8-41C525095DA1}" srcId="{1785DA7C-9BA2-4F85-8C0A-56CC45ABFC74}" destId="{7B8D58ED-3078-4FFB-9832-D9A667D59833}" srcOrd="3" destOrd="0" parTransId="{B061FCAA-EE52-429F-A7F9-D9F3F7177360}" sibTransId="{DD4BE748-1F96-4231-9D45-44E732640A68}"/>
    <dgm:cxn modelId="{A9765B33-F50F-4BB7-9A5A-D85D4A8E3213}" type="presOf" srcId="{0FDACA47-008E-417B-83DD-4750286ED678}" destId="{A3005884-9951-4100-A54C-BEC3E9541A9B}" srcOrd="0" destOrd="0" presId="urn:microsoft.com/office/officeart/2005/8/layout/cycle3"/>
    <dgm:cxn modelId="{CF7DC3EB-5DA0-480C-A353-6E78A47C0B32}" srcId="{1785DA7C-9BA2-4F85-8C0A-56CC45ABFC74}" destId="{7DFD083A-1945-4A57-BE8E-9F3F14BEB2B4}" srcOrd="0" destOrd="0" parTransId="{033F08AF-56B5-4D6C-8AD6-D9D3235AE208}" sibTransId="{DD8369DA-F096-44A9-94E5-6AFB264DAD95}"/>
    <dgm:cxn modelId="{80E90882-AA38-4072-A1DF-431B33F02AFC}" type="presOf" srcId="{7DFD083A-1945-4A57-BE8E-9F3F14BEB2B4}" destId="{1958A49E-B6EF-4D02-BFDC-2E5CE760E110}" srcOrd="0" destOrd="0" presId="urn:microsoft.com/office/officeart/2005/8/layout/cycle3"/>
    <dgm:cxn modelId="{08BC73AA-E029-40F4-A780-844C017187A2}" srcId="{1785DA7C-9BA2-4F85-8C0A-56CC45ABFC74}" destId="{E35D195D-D4EC-4C38-AD81-6B6A5377BE51}" srcOrd="4" destOrd="0" parTransId="{A663FD6A-3944-41F2-A467-F26D3BF7F8E5}" sibTransId="{D0F74A0D-9C6E-43CC-89F0-56957A586033}"/>
    <dgm:cxn modelId="{7D8B779D-8C82-45C8-A998-D3283119ACA1}" srcId="{1785DA7C-9BA2-4F85-8C0A-56CC45ABFC74}" destId="{0FDACA47-008E-417B-83DD-4750286ED678}" srcOrd="1" destOrd="0" parTransId="{84E4A99D-043E-42C4-9A4C-B8BBC03C994C}" sibTransId="{14621F99-C325-4442-B8E9-6755931A7341}"/>
    <dgm:cxn modelId="{0B650520-2643-4EB3-AFFD-711BA25F79B4}" type="presOf" srcId="{DD8369DA-F096-44A9-94E5-6AFB264DAD95}" destId="{97D62C3E-3D1B-4218-A7D4-6CED77E21606}" srcOrd="0" destOrd="0" presId="urn:microsoft.com/office/officeart/2005/8/layout/cycle3"/>
    <dgm:cxn modelId="{97E817C1-7982-45DE-97B7-96871BA9695D}" type="presOf" srcId="{E35D195D-D4EC-4C38-AD81-6B6A5377BE51}" destId="{01F99105-92E6-434E-83D1-5CA51D32AC2F}" srcOrd="0" destOrd="0" presId="urn:microsoft.com/office/officeart/2005/8/layout/cycle3"/>
    <dgm:cxn modelId="{0113B4F6-7367-43C1-9E12-58E110CDED41}" type="presOf" srcId="{55B6B979-0101-4AAB-9A0A-B42352E871E7}" destId="{2E53025A-5FF3-4C5B-B2B7-4261F7CC85FB}" srcOrd="0" destOrd="0" presId="urn:microsoft.com/office/officeart/2005/8/layout/cycle3"/>
    <dgm:cxn modelId="{1D1D957B-6ADE-4DA2-91AB-F3BED6861E92}" type="presParOf" srcId="{C28212D1-C03A-4059-941B-25456460458B}" destId="{8A013289-E81D-46A1-9DA8-625F056B7FB7}" srcOrd="0" destOrd="0" presId="urn:microsoft.com/office/officeart/2005/8/layout/cycle3"/>
    <dgm:cxn modelId="{3DA1D72D-74D9-4478-98C5-E1A0A88B78BC}" type="presParOf" srcId="{8A013289-E81D-46A1-9DA8-625F056B7FB7}" destId="{1958A49E-B6EF-4D02-BFDC-2E5CE760E110}" srcOrd="0" destOrd="0" presId="urn:microsoft.com/office/officeart/2005/8/layout/cycle3"/>
    <dgm:cxn modelId="{D1D48F09-2AEB-4AF0-9527-D62DDD9670DC}" type="presParOf" srcId="{8A013289-E81D-46A1-9DA8-625F056B7FB7}" destId="{97D62C3E-3D1B-4218-A7D4-6CED77E21606}" srcOrd="1" destOrd="0" presId="urn:microsoft.com/office/officeart/2005/8/layout/cycle3"/>
    <dgm:cxn modelId="{1B00927C-4503-47DC-B7A5-D1C899074890}" type="presParOf" srcId="{8A013289-E81D-46A1-9DA8-625F056B7FB7}" destId="{A3005884-9951-4100-A54C-BEC3E9541A9B}" srcOrd="2" destOrd="0" presId="urn:microsoft.com/office/officeart/2005/8/layout/cycle3"/>
    <dgm:cxn modelId="{03ACAAE8-6476-425C-918E-953781E61030}" type="presParOf" srcId="{8A013289-E81D-46A1-9DA8-625F056B7FB7}" destId="{2E53025A-5FF3-4C5B-B2B7-4261F7CC85FB}" srcOrd="3" destOrd="0" presId="urn:microsoft.com/office/officeart/2005/8/layout/cycle3"/>
    <dgm:cxn modelId="{94E21F90-73B4-4A3B-A29D-52AD8F29F86C}" type="presParOf" srcId="{8A013289-E81D-46A1-9DA8-625F056B7FB7}" destId="{8341B4F6-151D-42CB-B0E7-72D4DB0D17E7}" srcOrd="4" destOrd="0" presId="urn:microsoft.com/office/officeart/2005/8/layout/cycle3"/>
    <dgm:cxn modelId="{CE73DFB6-8BF9-46F6-BD82-0D16462F6004}" type="presParOf" srcId="{8A013289-E81D-46A1-9DA8-625F056B7FB7}" destId="{01F99105-92E6-434E-83D1-5CA51D32AC2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AD3F4B-78B6-40E5-A1C9-937DA6361D1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34F5B37-46DB-497E-9F06-81BA9821784F}">
      <dgm:prSet phldrT="[Text]"/>
      <dgm:spPr/>
      <dgm:t>
        <a:bodyPr/>
        <a:lstStyle/>
        <a:p>
          <a:r>
            <a:rPr lang="de-DE" dirty="0" smtClean="0"/>
            <a:t>Landesbezirks-Jugend-konferenzen</a:t>
          </a:r>
          <a:endParaRPr lang="de-DE" dirty="0"/>
        </a:p>
      </dgm:t>
    </dgm:pt>
    <dgm:pt modelId="{6D62469F-DD2C-4530-B353-219B2ABCA04B}" type="parTrans" cxnId="{BD59B16C-4058-4938-880B-9254A409616E}">
      <dgm:prSet/>
      <dgm:spPr/>
      <dgm:t>
        <a:bodyPr/>
        <a:lstStyle/>
        <a:p>
          <a:endParaRPr lang="de-DE"/>
        </a:p>
      </dgm:t>
    </dgm:pt>
    <dgm:pt modelId="{08CF750F-DAD0-4006-9209-1A44C775BE94}" type="sibTrans" cxnId="{BD59B16C-4058-4938-880B-9254A409616E}">
      <dgm:prSet/>
      <dgm:spPr/>
      <dgm:t>
        <a:bodyPr/>
        <a:lstStyle/>
        <a:p>
          <a:endParaRPr lang="de-DE"/>
        </a:p>
      </dgm:t>
    </dgm:pt>
    <dgm:pt modelId="{6889C219-9A8B-46A7-9D14-FEDF6B9C0540}">
      <dgm:prSet phldrT="[Text]"/>
      <dgm:spPr/>
      <dgm:t>
        <a:bodyPr/>
        <a:lstStyle/>
        <a:p>
          <a:r>
            <a:rPr lang="de-DE" dirty="0" smtClean="0"/>
            <a:t>Bundesjugend-konferenz</a:t>
          </a:r>
          <a:endParaRPr lang="de-DE" dirty="0"/>
        </a:p>
      </dgm:t>
    </dgm:pt>
    <dgm:pt modelId="{2D88FA50-F1A1-4616-9C52-44A9E73E5C65}" type="parTrans" cxnId="{CEEDA525-54AF-474C-92C8-3813CBDD8F38}">
      <dgm:prSet/>
      <dgm:spPr/>
      <dgm:t>
        <a:bodyPr/>
        <a:lstStyle/>
        <a:p>
          <a:endParaRPr lang="de-DE"/>
        </a:p>
      </dgm:t>
    </dgm:pt>
    <dgm:pt modelId="{23B81BEC-3DC3-40BC-9F01-EBE322416D4F}" type="sibTrans" cxnId="{CEEDA525-54AF-474C-92C8-3813CBDD8F38}">
      <dgm:prSet/>
      <dgm:spPr/>
      <dgm:t>
        <a:bodyPr/>
        <a:lstStyle/>
        <a:p>
          <a:endParaRPr lang="de-DE"/>
        </a:p>
      </dgm:t>
    </dgm:pt>
    <dgm:pt modelId="{F5E6348B-414F-4718-A811-BE6EE0DF1F1B}">
      <dgm:prSet phldrT="[Text]"/>
      <dgm:spPr/>
      <dgm:t>
        <a:bodyPr/>
        <a:lstStyle/>
        <a:p>
          <a:r>
            <a:rPr lang="de-DE" dirty="0" smtClean="0"/>
            <a:t>Gewerkschafts-tag</a:t>
          </a:r>
          <a:endParaRPr lang="de-DE" dirty="0"/>
        </a:p>
      </dgm:t>
    </dgm:pt>
    <dgm:pt modelId="{F3A33E80-2E91-4EE0-885E-1DEE943C7C5F}" type="parTrans" cxnId="{2DC4BA51-C70D-4B29-941D-4958F1591C5D}">
      <dgm:prSet/>
      <dgm:spPr/>
      <dgm:t>
        <a:bodyPr/>
        <a:lstStyle/>
        <a:p>
          <a:endParaRPr lang="de-DE"/>
        </a:p>
      </dgm:t>
    </dgm:pt>
    <dgm:pt modelId="{E4CF96BB-4F23-4260-B7B7-4EC836D09EC5}" type="sibTrans" cxnId="{2DC4BA51-C70D-4B29-941D-4958F1591C5D}">
      <dgm:prSet/>
      <dgm:spPr/>
      <dgm:t>
        <a:bodyPr/>
        <a:lstStyle/>
        <a:p>
          <a:endParaRPr lang="de-DE"/>
        </a:p>
      </dgm:t>
    </dgm:pt>
    <dgm:pt modelId="{B94DE739-9C4D-4F39-964D-11EA89D3B546}" type="pres">
      <dgm:prSet presAssocID="{BAAD3F4B-78B6-40E5-A1C9-937DA6361D10}" presName="arrowDiagram" presStyleCnt="0">
        <dgm:presLayoutVars>
          <dgm:chMax val="5"/>
          <dgm:dir/>
          <dgm:resizeHandles val="exact"/>
        </dgm:presLayoutVars>
      </dgm:prSet>
      <dgm:spPr/>
    </dgm:pt>
    <dgm:pt modelId="{BAD31548-7180-4BD7-8CD9-7378DF04DFF9}" type="pres">
      <dgm:prSet presAssocID="{BAAD3F4B-78B6-40E5-A1C9-937DA6361D10}" presName="arrow" presStyleLbl="bgShp" presStyleIdx="0" presStyleCnt="1"/>
      <dgm:spPr/>
    </dgm:pt>
    <dgm:pt modelId="{697304F1-B6B9-4E77-9947-545C9B9779C5}" type="pres">
      <dgm:prSet presAssocID="{BAAD3F4B-78B6-40E5-A1C9-937DA6361D10}" presName="arrowDiagram3" presStyleCnt="0"/>
      <dgm:spPr/>
    </dgm:pt>
    <dgm:pt modelId="{5C5B43D8-19BE-47C9-A101-F721066EE50B}" type="pres">
      <dgm:prSet presAssocID="{034F5B37-46DB-497E-9F06-81BA9821784F}" presName="bullet3a" presStyleLbl="node1" presStyleIdx="0" presStyleCnt="3"/>
      <dgm:spPr/>
    </dgm:pt>
    <dgm:pt modelId="{4544577D-E698-4F88-8F71-4B23C7BF49FA}" type="pres">
      <dgm:prSet presAssocID="{034F5B37-46DB-497E-9F06-81BA9821784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79BF81-4294-4FD5-860B-923F96EB4B21}" type="pres">
      <dgm:prSet presAssocID="{6889C219-9A8B-46A7-9D14-FEDF6B9C0540}" presName="bullet3b" presStyleLbl="node1" presStyleIdx="1" presStyleCnt="3"/>
      <dgm:spPr/>
    </dgm:pt>
    <dgm:pt modelId="{9358EE77-4AB9-457C-890A-9179D3078F15}" type="pres">
      <dgm:prSet presAssocID="{6889C219-9A8B-46A7-9D14-FEDF6B9C0540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1001CB-F153-4561-A0DF-AEA4AF1ECFCD}" type="pres">
      <dgm:prSet presAssocID="{F5E6348B-414F-4718-A811-BE6EE0DF1F1B}" presName="bullet3c" presStyleLbl="node1" presStyleIdx="2" presStyleCnt="3"/>
      <dgm:spPr/>
    </dgm:pt>
    <dgm:pt modelId="{DB794D82-3278-44AF-9477-5859B95F0FCD}" type="pres">
      <dgm:prSet presAssocID="{F5E6348B-414F-4718-A811-BE6EE0DF1F1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060AA11-D93A-47A4-86E3-2A40C1040CD1}" type="presOf" srcId="{F5E6348B-414F-4718-A811-BE6EE0DF1F1B}" destId="{DB794D82-3278-44AF-9477-5859B95F0FCD}" srcOrd="0" destOrd="0" presId="urn:microsoft.com/office/officeart/2005/8/layout/arrow2"/>
    <dgm:cxn modelId="{CEEDA525-54AF-474C-92C8-3813CBDD8F38}" srcId="{BAAD3F4B-78B6-40E5-A1C9-937DA6361D10}" destId="{6889C219-9A8B-46A7-9D14-FEDF6B9C0540}" srcOrd="1" destOrd="0" parTransId="{2D88FA50-F1A1-4616-9C52-44A9E73E5C65}" sibTransId="{23B81BEC-3DC3-40BC-9F01-EBE322416D4F}"/>
    <dgm:cxn modelId="{CB6CA2B0-DA52-4569-96F9-557EDC52B958}" type="presOf" srcId="{034F5B37-46DB-497E-9F06-81BA9821784F}" destId="{4544577D-E698-4F88-8F71-4B23C7BF49FA}" srcOrd="0" destOrd="0" presId="urn:microsoft.com/office/officeart/2005/8/layout/arrow2"/>
    <dgm:cxn modelId="{BD59B16C-4058-4938-880B-9254A409616E}" srcId="{BAAD3F4B-78B6-40E5-A1C9-937DA6361D10}" destId="{034F5B37-46DB-497E-9F06-81BA9821784F}" srcOrd="0" destOrd="0" parTransId="{6D62469F-DD2C-4530-B353-219B2ABCA04B}" sibTransId="{08CF750F-DAD0-4006-9209-1A44C775BE94}"/>
    <dgm:cxn modelId="{D1FD3C83-4D51-4F65-A0E2-67D1D7358188}" type="presOf" srcId="{6889C219-9A8B-46A7-9D14-FEDF6B9C0540}" destId="{9358EE77-4AB9-457C-890A-9179D3078F15}" srcOrd="0" destOrd="0" presId="urn:microsoft.com/office/officeart/2005/8/layout/arrow2"/>
    <dgm:cxn modelId="{7A1C7D1C-1DA8-48D6-A507-9C0CF16A83A9}" type="presOf" srcId="{BAAD3F4B-78B6-40E5-A1C9-937DA6361D10}" destId="{B94DE739-9C4D-4F39-964D-11EA89D3B546}" srcOrd="0" destOrd="0" presId="urn:microsoft.com/office/officeart/2005/8/layout/arrow2"/>
    <dgm:cxn modelId="{2DC4BA51-C70D-4B29-941D-4958F1591C5D}" srcId="{BAAD3F4B-78B6-40E5-A1C9-937DA6361D10}" destId="{F5E6348B-414F-4718-A811-BE6EE0DF1F1B}" srcOrd="2" destOrd="0" parTransId="{F3A33E80-2E91-4EE0-885E-1DEE943C7C5F}" sibTransId="{E4CF96BB-4F23-4260-B7B7-4EC836D09EC5}"/>
    <dgm:cxn modelId="{1FF71273-4C53-45BE-9C08-4B67E4070458}" type="presParOf" srcId="{B94DE739-9C4D-4F39-964D-11EA89D3B546}" destId="{BAD31548-7180-4BD7-8CD9-7378DF04DFF9}" srcOrd="0" destOrd="0" presId="urn:microsoft.com/office/officeart/2005/8/layout/arrow2"/>
    <dgm:cxn modelId="{30B33CF9-37CE-48E2-9F41-F35ABB222A59}" type="presParOf" srcId="{B94DE739-9C4D-4F39-964D-11EA89D3B546}" destId="{697304F1-B6B9-4E77-9947-545C9B9779C5}" srcOrd="1" destOrd="0" presId="urn:microsoft.com/office/officeart/2005/8/layout/arrow2"/>
    <dgm:cxn modelId="{1EF5A552-6244-4267-8353-F39ED61D2AC5}" type="presParOf" srcId="{697304F1-B6B9-4E77-9947-545C9B9779C5}" destId="{5C5B43D8-19BE-47C9-A101-F721066EE50B}" srcOrd="0" destOrd="0" presId="urn:microsoft.com/office/officeart/2005/8/layout/arrow2"/>
    <dgm:cxn modelId="{48E53F85-289A-4B13-BF5B-1FE06A819B7E}" type="presParOf" srcId="{697304F1-B6B9-4E77-9947-545C9B9779C5}" destId="{4544577D-E698-4F88-8F71-4B23C7BF49FA}" srcOrd="1" destOrd="0" presId="urn:microsoft.com/office/officeart/2005/8/layout/arrow2"/>
    <dgm:cxn modelId="{2326EDB2-D0E8-496B-9F89-6CEED315AA72}" type="presParOf" srcId="{697304F1-B6B9-4E77-9947-545C9B9779C5}" destId="{D979BF81-4294-4FD5-860B-923F96EB4B21}" srcOrd="2" destOrd="0" presId="urn:microsoft.com/office/officeart/2005/8/layout/arrow2"/>
    <dgm:cxn modelId="{522D228A-2513-4690-9496-8CE8F864E74A}" type="presParOf" srcId="{697304F1-B6B9-4E77-9947-545C9B9779C5}" destId="{9358EE77-4AB9-457C-890A-9179D3078F15}" srcOrd="3" destOrd="0" presId="urn:microsoft.com/office/officeart/2005/8/layout/arrow2"/>
    <dgm:cxn modelId="{0AABF05B-525E-4A1C-B67B-028F9C551538}" type="presParOf" srcId="{697304F1-B6B9-4E77-9947-545C9B9779C5}" destId="{881001CB-F153-4561-A0DF-AEA4AF1ECFCD}" srcOrd="4" destOrd="0" presId="urn:microsoft.com/office/officeart/2005/8/layout/arrow2"/>
    <dgm:cxn modelId="{8F2AAEB0-1107-42E8-8BE1-53701F9C8625}" type="presParOf" srcId="{697304F1-B6B9-4E77-9947-545C9B9779C5}" destId="{DB794D82-3278-44AF-9477-5859B95F0FC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1B52-545F-4BCD-B30F-7DD4A6B3E809}" type="datetimeFigureOut">
              <a:rPr lang="de-DE" smtClean="0"/>
              <a:t>08.06.2018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9F782-5A74-47E5-9602-D7EF1CBBD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9203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7E741-78D2-4F2D-94E5-F36D24F51150}" type="datetimeFigureOut">
              <a:rPr lang="de-DE" smtClean="0"/>
              <a:t>08.06.2018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D7A88-44F4-4B26-9C3E-FD7C9529AC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767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963636" y="4498521"/>
            <a:ext cx="3290207" cy="1069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8686800" cy="4572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1" y="1168399"/>
            <a:ext cx="9144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700383" y="3688444"/>
            <a:ext cx="72066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rgbClr val="FFC000"/>
                </a:solidFill>
                <a:latin typeface="Aachen Pro Medium" panose="02040604040902050B04" pitchFamily="18" charset="0"/>
              </a:rPr>
              <a:t>Du und die NGG. </a:t>
            </a:r>
          </a:p>
          <a:p>
            <a:r>
              <a:rPr lang="de-DE" sz="2600" dirty="0" smtClean="0">
                <a:solidFill>
                  <a:srgbClr val="FFC000"/>
                </a:solidFill>
                <a:latin typeface="Aachen Pro Medium" panose="02040604040902050B04" pitchFamily="18" charset="0"/>
              </a:rPr>
              <a:t>Deine Arbeit. Unsere Stärke.</a:t>
            </a:r>
            <a:endParaRPr lang="de-DE" sz="2600" dirty="0">
              <a:solidFill>
                <a:srgbClr val="FFC000"/>
              </a:solidFill>
              <a:latin typeface="Aachen Pro Medium" panose="02040604040902050B04" pitchFamily="18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02732" y="1827213"/>
            <a:ext cx="7721601" cy="1500187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rgbClr val="606060"/>
                </a:solidFill>
              </a:defRPr>
            </a:lvl1pPr>
          </a:lstStyle>
          <a:p>
            <a:pPr lvl="0"/>
            <a:r>
              <a:rPr lang="de-DE" dirty="0" smtClean="0"/>
              <a:t>Titel, Kampagnen-Logo, weitere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8353444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508" y="1701800"/>
            <a:ext cx="8000425" cy="4597400"/>
          </a:xfrm>
        </p:spPr>
        <p:txBody>
          <a:bodyPr/>
          <a:lstStyle>
            <a:lvl1pPr marL="180000" indent="-180000">
              <a:buFontTx/>
              <a:buBlip>
                <a:blip r:embed="rId2"/>
              </a:buBlip>
              <a:defRPr baseline="0">
                <a:solidFill>
                  <a:srgbClr val="5F6060"/>
                </a:solidFill>
              </a:defRPr>
            </a:lvl1pPr>
            <a:lvl2pPr marL="360000" indent="-180000">
              <a:buFontTx/>
              <a:buBlip>
                <a:blip r:embed="rId2"/>
              </a:buBlip>
              <a:defRPr baseline="0">
                <a:solidFill>
                  <a:srgbClr val="5F6060"/>
                </a:solidFill>
              </a:defRPr>
            </a:lvl2pPr>
            <a:lvl3pPr marL="540000" indent="-180000">
              <a:buFontTx/>
              <a:buBlip>
                <a:blip r:embed="rId3"/>
              </a:buBlip>
              <a:defRPr baseline="0">
                <a:solidFill>
                  <a:srgbClr val="5F6060"/>
                </a:solidFill>
              </a:defRPr>
            </a:lvl3pPr>
            <a:lvl4pPr marL="720000" indent="-180000">
              <a:buFontTx/>
              <a:buBlip>
                <a:blip r:embed="rId2"/>
              </a:buBlip>
              <a:defRPr baseline="0">
                <a:solidFill>
                  <a:srgbClr val="5F6060"/>
                </a:solidFill>
              </a:defRPr>
            </a:lvl4pPr>
            <a:lvl5pPr marL="900000" indent="-180000">
              <a:buFontTx/>
              <a:buBlip>
                <a:blip r:embed="rId2"/>
              </a:buBlip>
              <a:defRPr>
                <a:solidFill>
                  <a:srgbClr val="5F6060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de-DE" dirty="0" smtClean="0"/>
              <a:t>Hier stehen die Abschnitte der Präsentation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6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96052" y="6485168"/>
            <a:ext cx="889904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</a:t>
            </a:r>
            <a:fld id="{3ABB26C1-D532-4F02-8D2D-B2CD7B44DC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300" b="0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101" y="6493636"/>
            <a:ext cx="2057400" cy="365125"/>
          </a:xfrm>
        </p:spPr>
        <p:txBody>
          <a:bodyPr/>
          <a:lstStyle/>
          <a:p>
            <a:fld id="{EE9CF84F-DD03-409B-8E3D-DFE10C214990}" type="datetime1">
              <a:rPr lang="de-DE" smtClean="0"/>
              <a:t>08.06.2018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648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300"/>
            </a:lvl1pPr>
          </a:lstStyle>
          <a:p>
            <a:r>
              <a:rPr lang="de-DE" dirty="0" smtClean="0"/>
              <a:t>Titel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507" y="1700212"/>
            <a:ext cx="3887743" cy="4624387"/>
          </a:xfrm>
        </p:spPr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  <a:lvl2pPr marL="360000" indent="-180000">
              <a:buFontTx/>
              <a:buBlip>
                <a:blip r:embed="rId2"/>
              </a:buBlip>
              <a:defRPr/>
            </a:lvl2pPr>
            <a:lvl3pPr marL="540000" indent="-180000">
              <a:buFontTx/>
              <a:buBlip>
                <a:blip r:embed="rId2"/>
              </a:buBlip>
              <a:defRPr/>
            </a:lvl3pPr>
            <a:lvl4pPr marL="720000" indent="-180000">
              <a:buFontTx/>
              <a:buBlip>
                <a:blip r:embed="rId2"/>
              </a:buBlip>
              <a:defRPr/>
            </a:lvl4pPr>
            <a:lvl5pPr marL="900000" indent="-1800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31CE0605-5AC0-45AC-9621-6F5172FF68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50620" y="1708943"/>
            <a:ext cx="3976913" cy="4615656"/>
          </a:xfrm>
        </p:spPr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  <a:lvl2pPr marL="360000" indent="-180000">
              <a:buFontTx/>
              <a:buBlip>
                <a:blip r:embed="rId2"/>
              </a:buBlip>
              <a:defRPr/>
            </a:lvl2pPr>
            <a:lvl3pPr marL="540000" indent="-180000">
              <a:buFontTx/>
              <a:buBlip>
                <a:blip r:embed="rId2"/>
              </a:buBlip>
              <a:defRPr/>
            </a:lvl3pPr>
            <a:lvl4pPr marL="720000" indent="-180000">
              <a:buFontTx/>
              <a:buBlip>
                <a:blip r:embed="rId2"/>
              </a:buBlip>
              <a:defRPr/>
            </a:lvl4pPr>
            <a:lvl5pPr marL="900000" indent="-1800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F8E4-0E21-4D6B-B62B-56F3F5CDB398}" type="datetime1">
              <a:rPr lang="de-DE" smtClean="0"/>
              <a:t>08.06.2018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622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508" y="1714229"/>
            <a:ext cx="3845674" cy="7170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08" y="2497667"/>
            <a:ext cx="3845674" cy="3877733"/>
          </a:xfrm>
        </p:spPr>
        <p:txBody>
          <a:bodyPr/>
          <a:lstStyle>
            <a:lvl1pPr marL="180000" indent="-180000">
              <a:buFontTx/>
              <a:buBlip>
                <a:blip r:embed="rId2"/>
              </a:buBlip>
              <a:defRPr sz="2200"/>
            </a:lvl1pPr>
            <a:lvl2pPr marL="360000" indent="-180000">
              <a:buFontTx/>
              <a:buBlip>
                <a:blip r:embed="rId2"/>
              </a:buBlip>
              <a:defRPr sz="2000"/>
            </a:lvl2pPr>
            <a:lvl3pPr marL="540000" indent="-180000">
              <a:buFontTx/>
              <a:buBlip>
                <a:blip r:embed="rId2"/>
              </a:buBlip>
              <a:defRPr sz="1800"/>
            </a:lvl3pPr>
            <a:lvl4pPr marL="720000" indent="-180000">
              <a:buFontTx/>
              <a:buBlip>
                <a:blip r:embed="rId2"/>
              </a:buBlip>
              <a:defRPr sz="1600"/>
            </a:lvl4pPr>
            <a:lvl5pPr marL="900000" indent="-180000"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06741"/>
            <a:ext cx="3887391" cy="7150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673626" y="6485169"/>
            <a:ext cx="1313240" cy="365125"/>
          </a:xfrm>
        </p:spPr>
        <p:txBody>
          <a:bodyPr/>
          <a:lstStyle/>
          <a:p>
            <a:r>
              <a:rPr lang="de-DE" dirty="0" smtClean="0"/>
              <a:t>Folie </a:t>
            </a:r>
            <a:fld id="{31CE0605-5AC0-45AC-9621-6F5172FF68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7"/>
          <p:cNvSpPr>
            <a:spLocks noGrp="1"/>
          </p:cNvSpPr>
          <p:nvPr>
            <p:ph type="title" hasCustomPrompt="1"/>
          </p:nvPr>
        </p:nvSpPr>
        <p:spPr>
          <a:xfrm>
            <a:off x="652508" y="137354"/>
            <a:ext cx="5566738" cy="1085850"/>
          </a:xfrm>
        </p:spPr>
        <p:txBody>
          <a:bodyPr/>
          <a:lstStyle>
            <a:lvl1pPr>
              <a:defRPr sz="3300" b="0"/>
            </a:lvl1pPr>
          </a:lstStyle>
          <a:p>
            <a:r>
              <a:rPr lang="de-DE" dirty="0" smtClean="0"/>
              <a:t>Titel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29149" y="2497667"/>
            <a:ext cx="3887391" cy="3877733"/>
          </a:xfrm>
        </p:spPr>
        <p:txBody>
          <a:bodyPr/>
          <a:lstStyle>
            <a:lvl1pPr marL="180000" indent="-180000">
              <a:buFontTx/>
              <a:buBlip>
                <a:blip r:embed="rId2"/>
              </a:buBlip>
              <a:defRPr sz="2200"/>
            </a:lvl1pPr>
            <a:lvl2pPr marL="360000" indent="-180000">
              <a:buFontTx/>
              <a:buBlip>
                <a:blip r:embed="rId2"/>
              </a:buBlip>
              <a:defRPr sz="2000"/>
            </a:lvl2pPr>
            <a:lvl3pPr marL="540000" indent="-180000">
              <a:buFontTx/>
              <a:buBlip>
                <a:blip r:embed="rId2"/>
              </a:buBlip>
              <a:defRPr sz="1800"/>
            </a:lvl3pPr>
            <a:lvl4pPr marL="720000" indent="-180000">
              <a:buFontTx/>
              <a:buBlip>
                <a:blip r:embed="rId2"/>
              </a:buBlip>
              <a:defRPr sz="1600"/>
            </a:lvl4pPr>
            <a:lvl5pPr marL="900000" indent="-180000">
              <a:buFontTx/>
              <a:buBlip>
                <a:blip r:embed="rId2"/>
              </a:buBlip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6747" y="6483351"/>
            <a:ext cx="1861460" cy="365125"/>
          </a:xfrm>
        </p:spPr>
        <p:txBody>
          <a:bodyPr/>
          <a:lstStyle/>
          <a:p>
            <a:fld id="{3EB50CCC-C972-476F-A4B8-05C61DCB80DA}" type="datetime1">
              <a:rPr lang="de-DE" smtClean="0"/>
              <a:t>08.06.2018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7482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300"/>
            </a:lvl1pPr>
          </a:lstStyle>
          <a:p>
            <a:r>
              <a:rPr lang="de-DE" dirty="0" smtClean="0"/>
              <a:t>Titel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73626" y="6485169"/>
            <a:ext cx="1313240" cy="365125"/>
          </a:xfrm>
        </p:spPr>
        <p:txBody>
          <a:bodyPr/>
          <a:lstStyle/>
          <a:p>
            <a:r>
              <a:rPr lang="de-DE" dirty="0" smtClean="0"/>
              <a:t>Folie </a:t>
            </a:r>
            <a:fld id="{31CE0605-5AC0-45AC-9621-6F5172FF68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450" y="6493636"/>
            <a:ext cx="2489454" cy="365125"/>
          </a:xfrm>
        </p:spPr>
        <p:txBody>
          <a:bodyPr/>
          <a:lstStyle/>
          <a:p>
            <a:fld id="{75E0EDCA-719A-438C-8BC4-90990A669514}" type="datetime1">
              <a:rPr lang="de-DE" smtClean="0"/>
              <a:t>08.06.2018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040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8471" y="1700214"/>
            <a:ext cx="4418070" cy="4649786"/>
          </a:xfrm>
        </p:spPr>
        <p:txBody>
          <a:bodyPr/>
          <a:lstStyle>
            <a:lvl1pPr marL="180000" indent="-180000">
              <a:buFontTx/>
              <a:buBlip>
                <a:blip r:embed="rId2"/>
              </a:buBlip>
              <a:defRPr sz="2400"/>
            </a:lvl1pPr>
            <a:lvl2pPr marL="360000" indent="-180000">
              <a:buFontTx/>
              <a:buBlip>
                <a:blip r:embed="rId2"/>
              </a:buBlip>
              <a:defRPr sz="2200"/>
            </a:lvl2pPr>
            <a:lvl3pPr marL="540000" indent="-180000">
              <a:buFontTx/>
              <a:buBlip>
                <a:blip r:embed="rId2"/>
              </a:buBlip>
              <a:defRPr sz="2000"/>
            </a:lvl3pPr>
            <a:lvl4pPr marL="720000" indent="-180000">
              <a:buFontTx/>
              <a:buBlip>
                <a:blip r:embed="rId2"/>
              </a:buBlip>
              <a:defRPr sz="1800"/>
            </a:lvl4pPr>
            <a:lvl5pPr marL="900000" indent="-180000">
              <a:buFontTx/>
              <a:buBlip>
                <a:blip r:embed="rId2"/>
              </a:buBlip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2507" y="1700213"/>
            <a:ext cx="3191359" cy="4649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31CE0605-5AC0-45AC-9621-6F5172FF68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52508" y="137354"/>
            <a:ext cx="5566738" cy="1085850"/>
          </a:xfrm>
        </p:spPr>
        <p:txBody>
          <a:bodyPr/>
          <a:lstStyle>
            <a:lvl1pPr>
              <a:defRPr sz="3300" b="0"/>
            </a:lvl1pPr>
          </a:lstStyle>
          <a:p>
            <a:r>
              <a:rPr lang="de-DE" dirty="0" smtClean="0"/>
              <a:t>Titel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384" y="6485169"/>
            <a:ext cx="2489454" cy="365125"/>
          </a:xfrm>
        </p:spPr>
        <p:txBody>
          <a:bodyPr/>
          <a:lstStyle/>
          <a:p>
            <a:fld id="{1FF50491-373A-464B-90CC-12AEDD6DC4AD}" type="datetime1">
              <a:rPr lang="de-DE" smtClean="0"/>
              <a:t>08.06.2018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7689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80213" y="1700213"/>
            <a:ext cx="3613453" cy="46328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2508" y="1700213"/>
            <a:ext cx="4090939" cy="46328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31CE0605-5AC0-45AC-9621-6F5172FF68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652508" y="137354"/>
            <a:ext cx="5566738" cy="1085850"/>
          </a:xfrm>
        </p:spPr>
        <p:txBody>
          <a:bodyPr/>
          <a:lstStyle>
            <a:lvl1pPr>
              <a:defRPr sz="3300" b="0"/>
            </a:lvl1pPr>
          </a:lstStyle>
          <a:p>
            <a:r>
              <a:rPr lang="de-DE" dirty="0" smtClean="0"/>
              <a:t>Titel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3851" y="6493636"/>
            <a:ext cx="2489454" cy="365125"/>
          </a:xfrm>
        </p:spPr>
        <p:txBody>
          <a:bodyPr/>
          <a:lstStyle/>
          <a:p>
            <a:fld id="{1115EF8C-5B76-4D45-94A4-55674A5370D7}" type="datetime1">
              <a:rPr lang="de-DE" smtClean="0"/>
              <a:t>08.06.2018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0868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nke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31CE0605-5AC0-45AC-9621-6F5172FF68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641119" y="2012043"/>
            <a:ext cx="72066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rgbClr val="FFC000"/>
                </a:solidFill>
                <a:latin typeface="Aachen Pro Medium" panose="02040604040902050B04" pitchFamily="18" charset="0"/>
              </a:rPr>
              <a:t>Du und die NGG. </a:t>
            </a:r>
          </a:p>
          <a:p>
            <a:r>
              <a:rPr lang="de-DE" sz="2800" dirty="0" smtClean="0">
                <a:solidFill>
                  <a:srgbClr val="FFC000"/>
                </a:solidFill>
                <a:latin typeface="Aachen Pro Medium" panose="02040604040902050B04" pitchFamily="18" charset="0"/>
              </a:rPr>
              <a:t>Deine Arbeit. Unsere Stärke.</a:t>
            </a:r>
            <a:endParaRPr lang="de-DE" sz="2800" dirty="0">
              <a:solidFill>
                <a:srgbClr val="FFC000"/>
              </a:solidFill>
              <a:latin typeface="Aachen Pro Medium" panose="02040604040902050B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3917" y="6493636"/>
            <a:ext cx="2489454" cy="365125"/>
          </a:xfrm>
        </p:spPr>
        <p:txBody>
          <a:bodyPr/>
          <a:lstStyle/>
          <a:p>
            <a:fld id="{718575DE-AE30-4B87-AF50-1CDFA40030C5}" type="datetime1">
              <a:rPr lang="de-DE" smtClean="0"/>
              <a:t>08.06.2018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40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8042" y="1710266"/>
            <a:ext cx="7780294" cy="4597400"/>
          </a:xfrm>
        </p:spPr>
        <p:txBody>
          <a:bodyPr/>
          <a:lstStyle>
            <a:lvl1pPr marL="271463" indent="-271463">
              <a:lnSpc>
                <a:spcPct val="100000"/>
              </a:lnSpc>
              <a:buClr>
                <a:srgbClr val="FFCF00"/>
              </a:buClr>
              <a:buFont typeface="Arial Black" panose="020B0A04020102020204" pitchFamily="34" charset="0"/>
              <a:buChar char="»"/>
              <a:defRPr baseline="0">
                <a:solidFill>
                  <a:srgbClr val="000000"/>
                </a:solidFill>
                <a:latin typeface="Trade Gothic LT Com Light" panose="020B0403040303020004" pitchFamily="34" charset="0"/>
              </a:defRPr>
            </a:lvl1pPr>
            <a:lvl2pPr marL="449263" indent="-269875">
              <a:lnSpc>
                <a:spcPct val="100000"/>
              </a:lnSpc>
              <a:buClr>
                <a:srgbClr val="FFCF00"/>
              </a:buClr>
              <a:buSzPct val="100000"/>
              <a:buFont typeface="Arial Black" panose="020B0A04020102020204" pitchFamily="34" charset="0"/>
              <a:buChar char="»"/>
              <a:defRPr baseline="0">
                <a:solidFill>
                  <a:srgbClr val="000000"/>
                </a:solidFill>
                <a:latin typeface="Trade Gothic LT Com Light" panose="020B0403040303020004" pitchFamily="34" charset="0"/>
              </a:defRPr>
            </a:lvl2pPr>
            <a:lvl3pPr marL="627063" indent="-266700">
              <a:lnSpc>
                <a:spcPct val="100000"/>
              </a:lnSpc>
              <a:buClr>
                <a:srgbClr val="FFCF00"/>
              </a:buClr>
              <a:buSzPct val="100000"/>
              <a:buFont typeface="Arial Black" panose="020B0A04020102020204" pitchFamily="34" charset="0"/>
              <a:buChar char="»"/>
              <a:defRPr baseline="0">
                <a:solidFill>
                  <a:srgbClr val="000000"/>
                </a:solidFill>
                <a:latin typeface="Trade Gothic LT Com Light" panose="020B0403040303020004" pitchFamily="34" charset="0"/>
              </a:defRPr>
            </a:lvl3pPr>
            <a:lvl4pPr marL="804863" indent="-265113">
              <a:lnSpc>
                <a:spcPct val="100000"/>
              </a:lnSpc>
              <a:buClr>
                <a:srgbClr val="FFCF00"/>
              </a:buClr>
              <a:buSzPct val="100000"/>
              <a:buFont typeface="Arial Black" panose="020B0A04020102020204" pitchFamily="34" charset="0"/>
              <a:buChar char="»"/>
              <a:defRPr baseline="0">
                <a:solidFill>
                  <a:srgbClr val="000000"/>
                </a:solidFill>
                <a:latin typeface="Trade Gothic LT Com Light" panose="020B0403040303020004" pitchFamily="34" charset="0"/>
              </a:defRPr>
            </a:lvl4pPr>
            <a:lvl5pPr marL="982663" indent="-263525">
              <a:lnSpc>
                <a:spcPct val="100000"/>
              </a:lnSpc>
              <a:buClr>
                <a:srgbClr val="FFCF00"/>
              </a:buClr>
              <a:buSzPct val="100000"/>
              <a:buFont typeface="Arial Black" panose="020B0A04020102020204" pitchFamily="34" charset="0"/>
              <a:buChar char="»"/>
              <a:defRPr baseline="0">
                <a:solidFill>
                  <a:srgbClr val="000000"/>
                </a:solidFill>
                <a:latin typeface="Trade Gothic LT Com Light" panose="020B0403040303020004" pitchFamily="34" charset="0"/>
              </a:defRPr>
            </a:lvl5pPr>
            <a:lvl6pPr>
              <a:defRPr/>
            </a:lvl6pPr>
            <a:lvl7pPr>
              <a:defRPr baseline="0">
                <a:latin typeface="Trade Gothic LT Com Light" panose="020B0403040303020004" pitchFamily="34" charset="0"/>
              </a:defRPr>
            </a:lvl7pPr>
          </a:lstStyle>
          <a:p>
            <a:pPr lvl="0"/>
            <a:r>
              <a:rPr lang="de-DE" dirty="0" smtClean="0"/>
              <a:t>Hier stehen die Abschnitte der Präsentation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6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96054" y="6485172"/>
            <a:ext cx="889904" cy="36512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</a:lstStyle>
          <a:p>
            <a:fld id="{3ABB26C1-D532-4F02-8D2D-B2CD7B44DCA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898042" y="230491"/>
            <a:ext cx="5566738" cy="1085850"/>
          </a:xfrm>
        </p:spPr>
        <p:txBody>
          <a:bodyPr/>
          <a:lstStyle>
            <a:lvl1pPr>
              <a:defRPr sz="3300" b="0"/>
            </a:lvl1pPr>
          </a:lstStyle>
          <a:p>
            <a:r>
              <a:rPr lang="de-DE" dirty="0" smtClean="0"/>
              <a:t>Titel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2569" y="6493640"/>
            <a:ext cx="2057400" cy="36512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</a:lstStyle>
          <a:p>
            <a:fld id="{EE9CF84F-DD03-409B-8E3D-DFE10C214990}" type="datetime1">
              <a:rPr lang="de-DE" smtClean="0"/>
              <a:pPr/>
              <a:t>08.06.2018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049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63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508" y="1700213"/>
            <a:ext cx="7881892" cy="4655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82093" y="6485169"/>
            <a:ext cx="1313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Folie </a:t>
            </a:r>
            <a:fld id="{00CFEDED-CD10-461C-B7AA-F6FC7ED9DA07}" type="slidenum">
              <a:rPr lang="de-DE" smtClean="0"/>
              <a:pPr/>
              <a:t>‹Nr.›</a:t>
            </a:fld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508" y="137354"/>
            <a:ext cx="5566738" cy="1085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 smtClean="0"/>
              <a:t>Titel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384" y="6493636"/>
            <a:ext cx="248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19CC-7CAE-494C-9F4D-1BDABB401872}" type="datetime1">
              <a:rPr lang="de-DE" smtClean="0"/>
              <a:t>08.06.2018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210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67" r:id="rId8"/>
    <p:sldLayoutId id="2147483670" r:id="rId9"/>
  </p:sldLayoutIdLst>
  <p:transition spd="slow">
    <p:cover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627063" algn="l"/>
        </a:tabLst>
        <a:defRPr sz="3300" b="0" kern="1200" baseline="0">
          <a:solidFill>
            <a:srgbClr val="606060"/>
          </a:solidFill>
          <a:latin typeface="Aachen Pro Medium" panose="02040604040902050B04" pitchFamily="18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600"/>
        </a:spcBef>
        <a:buFontTx/>
        <a:buBlip>
          <a:blip r:embed="rId12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6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600"/>
        </a:spcBef>
        <a:buFontTx/>
        <a:buBlip>
          <a:blip r:embed="rId1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6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6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 smtClean="0"/>
              <a:t>jungeNGG</a:t>
            </a:r>
            <a:r>
              <a:rPr lang="de-DE" dirty="0" smtClean="0"/>
              <a:t> Workshop</a:t>
            </a:r>
          </a:p>
          <a:p>
            <a:r>
              <a:rPr lang="de-DE" dirty="0" smtClean="0"/>
              <a:t>Tarifpolitik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1" y="3635828"/>
            <a:ext cx="3863690" cy="27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963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ABB26C1-D532-4F02-8D2D-B2CD7B44DCA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84F-DD03-409B-8E3D-DFE10C214990}" type="datetime1">
              <a:rPr lang="de-DE" smtClean="0"/>
              <a:t>08.06.2018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770" y="1774829"/>
            <a:ext cx="5919563" cy="41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467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ABB26C1-D532-4F02-8D2D-B2CD7B44DCA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Tarifforderungen bei </a:t>
            </a:r>
            <a:r>
              <a:rPr lang="de-DE" dirty="0" err="1" smtClean="0"/>
              <a:t>jungeNGG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84F-DD03-409B-8E3D-DFE10C214990}" type="datetime1">
              <a:rPr lang="de-DE" smtClean="0"/>
              <a:t>08.06.2018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39591234"/>
              </p:ext>
            </p:extLst>
          </p:nvPr>
        </p:nvGraphicFramePr>
        <p:xfrm>
          <a:off x="1524000" y="1397000"/>
          <a:ext cx="6770914" cy="5096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uppieren 11"/>
          <p:cNvGrpSpPr/>
          <p:nvPr/>
        </p:nvGrpSpPr>
        <p:grpSpPr>
          <a:xfrm>
            <a:off x="6732624" y="4778829"/>
            <a:ext cx="1867090" cy="1479389"/>
            <a:chOff x="6580224" y="5010624"/>
            <a:chExt cx="894816" cy="746851"/>
          </a:xfrm>
        </p:grpSpPr>
        <p:cxnSp>
          <p:nvCxnSpPr>
            <p:cNvPr id="7" name="Straight Connector 48"/>
            <p:cNvCxnSpPr/>
            <p:nvPr/>
          </p:nvCxnSpPr>
          <p:spPr>
            <a:xfrm flipV="1">
              <a:off x="7021207" y="5056293"/>
              <a:ext cx="58184" cy="69804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>
              <a:outerShdw blurRad="50800" dist="25400" dir="5400000" algn="ctr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49"/>
            <p:cNvSpPr/>
            <p:nvPr/>
          </p:nvSpPr>
          <p:spPr>
            <a:xfrm>
              <a:off x="7056118" y="5010624"/>
              <a:ext cx="418922" cy="430572"/>
            </a:xfrm>
            <a:custGeom>
              <a:avLst/>
              <a:gdLst>
                <a:gd name="connsiteX0" fmla="*/ 13447 w 322729"/>
                <a:gd name="connsiteY0" fmla="*/ 0 h 295836"/>
                <a:gd name="connsiteX1" fmla="*/ 0 w 322729"/>
                <a:gd name="connsiteY1" fmla="*/ 242047 h 295836"/>
                <a:gd name="connsiteX2" fmla="*/ 309282 w 322729"/>
                <a:gd name="connsiteY2" fmla="*/ 295836 h 295836"/>
                <a:gd name="connsiteX3" fmla="*/ 322729 w 322729"/>
                <a:gd name="connsiteY3" fmla="*/ 53789 h 295836"/>
                <a:gd name="connsiteX4" fmla="*/ 13447 w 322729"/>
                <a:gd name="connsiteY4" fmla="*/ 0 h 29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729" h="295836">
                  <a:moveTo>
                    <a:pt x="13447" y="0"/>
                  </a:moveTo>
                  <a:lnTo>
                    <a:pt x="0" y="242047"/>
                  </a:lnTo>
                  <a:lnTo>
                    <a:pt x="309282" y="295836"/>
                  </a:lnTo>
                  <a:lnTo>
                    <a:pt x="322729" y="53789"/>
                  </a:lnTo>
                  <a:lnTo>
                    <a:pt x="13447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12700" dir="5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lowchart: Delay 59"/>
            <p:cNvSpPr/>
            <p:nvPr/>
          </p:nvSpPr>
          <p:spPr>
            <a:xfrm rot="16200000">
              <a:off x="6604837" y="5446146"/>
              <a:ext cx="286716" cy="335941"/>
            </a:xfrm>
            <a:prstGeom prst="flowChartDelay">
              <a:avLst/>
            </a:prstGeom>
            <a:solidFill>
              <a:srgbClr val="E60003"/>
            </a:solidFill>
            <a:ln w="12700">
              <a:noFill/>
            </a:ln>
            <a:effectLst>
              <a:outerShdw blurRad="50800" dist="25400" dir="5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 smtClean="0">
                <a:solidFill>
                  <a:schemeClr val="accent2"/>
                </a:solidFill>
              </a:endParaRPr>
            </a:p>
          </p:txBody>
        </p:sp>
        <p:sp>
          <p:nvSpPr>
            <p:cNvPr id="10" name="Oval 60"/>
            <p:cNvSpPr/>
            <p:nvPr/>
          </p:nvSpPr>
          <p:spPr>
            <a:xfrm>
              <a:off x="6647902" y="5226304"/>
              <a:ext cx="196267" cy="209584"/>
            </a:xfrm>
            <a:prstGeom prst="ellipse">
              <a:avLst/>
            </a:prstGeom>
            <a:solidFill>
              <a:srgbClr val="E60003"/>
            </a:solidFill>
            <a:ln w="12700">
              <a:noFill/>
            </a:ln>
            <a:effectLst>
              <a:outerShdw blurRad="50800" dist="25400" dir="5400000" algn="ctr" rotWithShape="0">
                <a:srgbClr val="000000">
                  <a:alpha val="6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 smtClean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6466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ABB26C1-D532-4F02-8D2D-B2CD7B44DCA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Pause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84F-DD03-409B-8E3D-DFE10C214990}" type="datetime1">
              <a:rPr lang="de-DE" smtClean="0"/>
              <a:t>08.06.2018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60" y="1907072"/>
            <a:ext cx="4971288" cy="45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49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A005  - Doppelbelastung BS-Tage</a:t>
            </a:r>
          </a:p>
          <a:p>
            <a:r>
              <a:rPr lang="de-DE" dirty="0" smtClean="0"/>
              <a:t>A006 - Lern- und Lehrmittelfreiheit </a:t>
            </a:r>
            <a:r>
              <a:rPr lang="de-DE" dirty="0" smtClean="0">
                <a:sym typeface="Wingdings" panose="05000000000000000000" pitchFamily="2" charset="2"/>
              </a:rPr>
              <a:t> A007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A009 - freie Fahrt, freies Lernen </a:t>
            </a: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de-DE" dirty="0" smtClean="0">
                <a:sym typeface="Wingdings" panose="05000000000000000000" pitchFamily="2" charset="2"/>
              </a:rPr>
              <a:t>A010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E001 - Wochenarbeitszeit und neue Arbeitszeitmodelle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E004 - Kinderbetreuung im Betrieb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E005 - Gewinne für alle!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ABB26C1-D532-4F02-8D2D-B2CD7B44DCA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Tarifpolitik in unseren Anträgen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84F-DD03-409B-8E3D-DFE10C214990}" type="datetime1">
              <a:rPr lang="de-DE" smtClean="0"/>
              <a:t>08.06.2018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107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haben wir schon 2013 beschlossen?</a:t>
            </a:r>
          </a:p>
          <a:p>
            <a:pPr lvl="1"/>
            <a:r>
              <a:rPr lang="de-DE" dirty="0" smtClean="0"/>
              <a:t>Besetzung unserer Tarifkommissionsmandate!</a:t>
            </a:r>
          </a:p>
          <a:p>
            <a:pPr lvl="1"/>
            <a:r>
              <a:rPr lang="de-DE" dirty="0" smtClean="0"/>
              <a:t>Austausch mit den Landesbezirksvorsitzenden</a:t>
            </a:r>
          </a:p>
          <a:p>
            <a:pPr lvl="1"/>
            <a:r>
              <a:rPr lang="de-DE" dirty="0" smtClean="0"/>
              <a:t>Übernahme nach der Ausbildung!</a:t>
            </a:r>
          </a:p>
          <a:p>
            <a:pPr lvl="1"/>
            <a:r>
              <a:rPr lang="de-DE" dirty="0" smtClean="0"/>
              <a:t>Fachliteratur, Dienstkleidung, Fahrtkosten, Sonderzahlungen für alle!</a:t>
            </a:r>
          </a:p>
          <a:p>
            <a:r>
              <a:rPr lang="de-DE" dirty="0" smtClean="0"/>
              <a:t>Welche weiteren Forderungen habt Ihr?</a:t>
            </a:r>
          </a:p>
          <a:p>
            <a:pPr lvl="1"/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ABB26C1-D532-4F02-8D2D-B2CD7B44DCA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Rückblick BJK 2013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84F-DD03-409B-8E3D-DFE10C214990}" type="datetime1">
              <a:rPr lang="de-DE" smtClean="0"/>
              <a:t>08.06.2018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8446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77" y="4366776"/>
            <a:ext cx="2893423" cy="2483521"/>
          </a:xfrm>
          <a:prstGeom prst="rect">
            <a:avLst/>
          </a:prstGeom>
        </p:spPr>
      </p:pic>
      <p:sp>
        <p:nvSpPr>
          <p:cNvPr id="15" name="Inhaltsplatzhalter 14"/>
          <p:cNvSpPr>
            <a:spLocks noGrp="1"/>
          </p:cNvSpPr>
          <p:nvPr>
            <p:ph idx="1"/>
          </p:nvPr>
        </p:nvSpPr>
        <p:spPr>
          <a:xfrm>
            <a:off x="0" y="1606290"/>
            <a:ext cx="7402286" cy="4597400"/>
          </a:xfrm>
        </p:spPr>
        <p:txBody>
          <a:bodyPr>
            <a:noAutofit/>
          </a:bodyPr>
          <a:lstStyle/>
          <a:p>
            <a:pPr marL="548663" indent="-180000">
              <a:lnSpc>
                <a:spcPct val="110000"/>
              </a:lnSpc>
              <a:buBlip>
                <a:blip r:embed="rId3"/>
              </a:buBlip>
            </a:pPr>
            <a:r>
              <a:rPr lang="de-DE" sz="1800" dirty="0">
                <a:solidFill>
                  <a:srgbClr val="5F6060"/>
                </a:solidFill>
                <a:latin typeface="+mn-lt"/>
              </a:rPr>
              <a:t>NGG finanziert ihre Arbeit ausschließlich aus Mitgliedsbeiträgen. Das macht uns unabhängig und gegnerfrei.</a:t>
            </a:r>
          </a:p>
          <a:p>
            <a:pPr marL="548663" indent="-180000">
              <a:lnSpc>
                <a:spcPct val="110000"/>
              </a:lnSpc>
              <a:buBlip>
                <a:blip r:embed="rId3"/>
              </a:buBlip>
            </a:pPr>
            <a:r>
              <a:rPr lang="de-DE" sz="1800" dirty="0">
                <a:solidFill>
                  <a:srgbClr val="5F6060"/>
                </a:solidFill>
                <a:latin typeface="+mn-lt"/>
              </a:rPr>
              <a:t>Ohne Gewerkschaft keine Tarifverträge. Je stärker die Gewerkschaft, desto bessere Tarifverträge.</a:t>
            </a:r>
          </a:p>
          <a:p>
            <a:pPr marL="548663" indent="-180000">
              <a:lnSpc>
                <a:spcPct val="110000"/>
              </a:lnSpc>
              <a:buBlip>
                <a:blip r:embed="rId3"/>
              </a:buBlip>
            </a:pPr>
            <a:r>
              <a:rPr lang="de-DE" sz="1800" dirty="0">
                <a:solidFill>
                  <a:srgbClr val="5F6060"/>
                </a:solidFill>
                <a:latin typeface="+mn-lt"/>
              </a:rPr>
              <a:t>Wir setzen Tarifverträge auch durch, wie den Mehrarbeitszuschlag bei Teilzeit oder Jahressonderzuwendung nach Betriebszugehörigkeit.</a:t>
            </a:r>
          </a:p>
          <a:p>
            <a:pPr marL="548663" indent="-180000">
              <a:lnSpc>
                <a:spcPct val="110000"/>
              </a:lnSpc>
              <a:buBlip>
                <a:blip r:embed="rId3"/>
              </a:buBlip>
            </a:pPr>
            <a:r>
              <a:rPr lang="de-DE" sz="1800" dirty="0">
                <a:solidFill>
                  <a:srgbClr val="5F6060"/>
                </a:solidFill>
                <a:latin typeface="+mn-lt"/>
              </a:rPr>
              <a:t>Rechtsschutz rund um Arbeits- und Sozialrecht für alle Mitglieder - in der Regel umfassender als private Rechtsschutzversicherungen.</a:t>
            </a:r>
          </a:p>
          <a:p>
            <a:pPr marL="548663" indent="-180000">
              <a:lnSpc>
                <a:spcPct val="110000"/>
              </a:lnSpc>
              <a:buBlip>
                <a:blip r:embed="rId3"/>
              </a:buBlip>
            </a:pPr>
            <a:r>
              <a:rPr lang="de-DE" sz="1800" dirty="0">
                <a:solidFill>
                  <a:srgbClr val="5F6060"/>
                </a:solidFill>
                <a:latin typeface="+mn-lt"/>
              </a:rPr>
              <a:t>Wir beraten Betriebsräte </a:t>
            </a:r>
            <a:r>
              <a:rPr lang="de-DE" sz="1800" dirty="0" smtClean="0">
                <a:solidFill>
                  <a:srgbClr val="5F6060"/>
                </a:solidFill>
                <a:latin typeface="+mn-lt"/>
              </a:rPr>
              <a:t>und </a:t>
            </a:r>
            <a:r>
              <a:rPr lang="de-DE" sz="1800" dirty="0" err="1" smtClean="0">
                <a:solidFill>
                  <a:srgbClr val="5F6060"/>
                </a:solidFill>
                <a:latin typeface="+mn-lt"/>
              </a:rPr>
              <a:t>JAVis</a:t>
            </a:r>
            <a:r>
              <a:rPr lang="de-DE" sz="1800" dirty="0" smtClean="0">
                <a:solidFill>
                  <a:srgbClr val="5F6060"/>
                </a:solidFill>
                <a:latin typeface="+mn-lt"/>
              </a:rPr>
              <a:t> mit </a:t>
            </a:r>
            <a:r>
              <a:rPr lang="de-DE" sz="1800" dirty="0">
                <a:solidFill>
                  <a:srgbClr val="5F6060"/>
                </a:solidFill>
                <a:latin typeface="+mn-lt"/>
              </a:rPr>
              <a:t>unserer Expertise, Weitblick und den Beschäftigten im Fokus.</a:t>
            </a:r>
          </a:p>
          <a:p>
            <a:pPr marL="548663" indent="-180000">
              <a:lnSpc>
                <a:spcPct val="110000"/>
              </a:lnSpc>
              <a:buBlip>
                <a:blip r:embed="rId3"/>
              </a:buBlip>
            </a:pPr>
            <a:r>
              <a:rPr lang="de-DE" sz="1800" dirty="0">
                <a:solidFill>
                  <a:srgbClr val="5F6060"/>
                </a:solidFill>
                <a:latin typeface="+mn-lt"/>
              </a:rPr>
              <a:t>Vernetzung mit anderen </a:t>
            </a:r>
            <a:r>
              <a:rPr lang="de-DE" sz="1800" dirty="0" err="1" smtClean="0">
                <a:solidFill>
                  <a:srgbClr val="5F6060"/>
                </a:solidFill>
                <a:latin typeface="+mn-lt"/>
              </a:rPr>
              <a:t>JAVis</a:t>
            </a:r>
            <a:r>
              <a:rPr lang="de-DE" sz="1800" dirty="0" smtClean="0">
                <a:solidFill>
                  <a:srgbClr val="5F6060"/>
                </a:solidFill>
                <a:latin typeface="+mn-lt"/>
              </a:rPr>
              <a:t> Betriebsräten</a:t>
            </a:r>
            <a:r>
              <a:rPr lang="de-DE" sz="1800" dirty="0">
                <a:solidFill>
                  <a:srgbClr val="5F6060"/>
                </a:solidFill>
                <a:latin typeface="+mn-lt"/>
              </a:rPr>
              <a:t>.</a:t>
            </a:r>
          </a:p>
          <a:p>
            <a:pPr marL="548663" indent="-180000">
              <a:lnSpc>
                <a:spcPct val="110000"/>
              </a:lnSpc>
              <a:buBlip>
                <a:blip r:embed="rId3"/>
              </a:buBlip>
            </a:pPr>
            <a:r>
              <a:rPr lang="de-DE" sz="1800" dirty="0">
                <a:solidFill>
                  <a:srgbClr val="5F6060"/>
                </a:solidFill>
                <a:latin typeface="+mn-lt"/>
              </a:rPr>
              <a:t>Presse- und Öffentlichkeitsarbeit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ABB26C1-D532-4F02-8D2D-B2CD7B44DCA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</a:t>
            </a:r>
            <a:r>
              <a:rPr lang="de-DE" dirty="0" smtClean="0"/>
              <a:t>arum NGG?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84F-DD03-409B-8E3D-DFE10C214990}" type="datetime1">
              <a:rPr lang="de-DE" smtClean="0"/>
              <a:pPr/>
              <a:t>08.06.2018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05634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ABB26C1-D532-4F02-8D2D-B2CD7B44DCA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Gemeinsam sind wir stark!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84F-DD03-409B-8E3D-DFE10C214990}" type="datetime1">
              <a:rPr lang="de-DE" smtClean="0"/>
              <a:t>08.06.2018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" y="1639110"/>
            <a:ext cx="9144000" cy="47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85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500006"/>
              </p:ext>
            </p:extLst>
          </p:nvPr>
        </p:nvGraphicFramePr>
        <p:xfrm>
          <a:off x="652463" y="1701800"/>
          <a:ext cx="80010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ABB26C1-D532-4F02-8D2D-B2CD7B44DCAE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Vorstellung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84F-DD03-409B-8E3D-DFE10C214990}" type="datetime1">
              <a:rPr lang="de-DE" smtClean="0"/>
              <a:t>08.06.2018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8854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60" y="4177397"/>
            <a:ext cx="2452500" cy="230777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viele Stunden darf jede/r AN und Azubi über 18 in Deutschland in der Woche arbeiten laut Gesetz?</a:t>
            </a:r>
          </a:p>
          <a:p>
            <a:pPr lvl="1"/>
            <a:r>
              <a:rPr lang="de-DE" dirty="0" smtClean="0"/>
              <a:t>48 Stunden / 6 Tage laut ArbZG</a:t>
            </a:r>
          </a:p>
          <a:p>
            <a:r>
              <a:rPr lang="de-DE" dirty="0" smtClean="0"/>
              <a:t>Wie viele Tage Urlaub hat jede/r AN und Azubi laut Gesetz?</a:t>
            </a:r>
          </a:p>
          <a:p>
            <a:pPr lvl="1"/>
            <a:r>
              <a:rPr lang="de-DE" dirty="0" smtClean="0"/>
              <a:t>24 Tage / 6 Tage Woche = 4 Wochen laut BUrlG</a:t>
            </a:r>
          </a:p>
          <a:p>
            <a:r>
              <a:rPr lang="de-DE" dirty="0" smtClean="0"/>
              <a:t>Wie hoch ist die Mindestausbildungsvergütung in Deutschland im Moment? Bitte für alle 3 Ausbildungsjahre benennen.</a:t>
            </a:r>
          </a:p>
          <a:p>
            <a:pPr lvl="1"/>
            <a:r>
              <a:rPr lang="de-DE" dirty="0" smtClean="0"/>
              <a:t>Angemessen laut BBiG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ABB26C1-D532-4F02-8D2D-B2CD7B44DCA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Tarifverträge?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84F-DD03-409B-8E3D-DFE10C214990}" type="datetime1">
              <a:rPr lang="de-DE" smtClean="0"/>
              <a:t>08.06.2018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523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ABB26C1-D532-4F02-8D2D-B2CD7B44DCA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Tarifvertrag  </a:t>
            </a:r>
            <a:br>
              <a:rPr lang="de-DE" dirty="0" smtClean="0"/>
            </a:br>
            <a:r>
              <a:rPr lang="de-DE" dirty="0" smtClean="0"/>
              <a:t>- wie funktioniert das?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84F-DD03-409B-8E3D-DFE10C214990}" type="datetime1">
              <a:rPr lang="de-DE" smtClean="0"/>
              <a:t>08.06.2018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1" y="1555874"/>
            <a:ext cx="4286794" cy="46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10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ABB26C1-D532-4F02-8D2D-B2CD7B44DCA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Grundlagen Tarifvertrag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84F-DD03-409B-8E3D-DFE10C214990}" type="datetime1">
              <a:rPr lang="de-DE" smtClean="0"/>
              <a:t>08.06.2018</a:t>
            </a:fld>
            <a:endParaRPr lang="de-D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1981200"/>
            <a:ext cx="8382000" cy="4114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Blip>
                <a:blip r:embed="rId2"/>
              </a:buBlip>
              <a:defRPr sz="2600" kern="1200" baseline="0">
                <a:solidFill>
                  <a:srgbClr val="5F6060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Blip>
                <a:blip r:embed="rId2"/>
              </a:buBlip>
              <a:defRPr sz="2400" kern="1200" baseline="0">
                <a:solidFill>
                  <a:srgbClr val="5F6060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Blip>
                <a:blip r:embed="rId3"/>
              </a:buBlip>
              <a:defRPr sz="2200" kern="1200" baseline="0">
                <a:solidFill>
                  <a:srgbClr val="5F6060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Blip>
                <a:blip r:embed="rId2"/>
              </a:buBlip>
              <a:defRPr sz="2000" kern="1200" baseline="0">
                <a:solidFill>
                  <a:srgbClr val="5F6060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F6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</a:pPr>
            <a:r>
              <a:rPr lang="de-DE" altLang="de-DE" sz="2400" smtClean="0"/>
              <a:t>In Tarifverträgen wird alles rund ums Arbeitsleben geregelt:</a:t>
            </a:r>
            <a:endParaRPr lang="de-DE" altLang="de-DE" sz="1800" smtClean="0"/>
          </a:p>
          <a:p>
            <a:pPr marL="914400" lvl="1" indent="-457200">
              <a:lnSpc>
                <a:spcPct val="80000"/>
              </a:lnSpc>
            </a:pPr>
            <a:r>
              <a:rPr lang="de-DE" altLang="de-DE" sz="2000" smtClean="0"/>
              <a:t> Löhne, Gehälter, Ausbildungsvergütungen</a:t>
            </a:r>
          </a:p>
          <a:p>
            <a:pPr marL="914400" lvl="1" indent="-457200">
              <a:lnSpc>
                <a:spcPct val="80000"/>
              </a:lnSpc>
            </a:pPr>
            <a:r>
              <a:rPr lang="de-DE" altLang="de-DE" sz="2000" smtClean="0"/>
              <a:t> Arbeitszeit</a:t>
            </a:r>
          </a:p>
          <a:p>
            <a:pPr marL="914400" lvl="1" indent="-457200">
              <a:lnSpc>
                <a:spcPct val="80000"/>
              </a:lnSpc>
            </a:pPr>
            <a:r>
              <a:rPr lang="de-DE" altLang="de-DE" sz="2000" smtClean="0"/>
              <a:t> Urlaub und Urlaubsgeld</a:t>
            </a:r>
          </a:p>
          <a:p>
            <a:pPr marL="914400" lvl="1" indent="-457200">
              <a:lnSpc>
                <a:spcPct val="80000"/>
              </a:lnSpc>
            </a:pPr>
            <a:r>
              <a:rPr lang="de-DE" altLang="de-DE" sz="2000" smtClean="0"/>
              <a:t> die Jahressonderzuwendung (Weihnachtsgeld) </a:t>
            </a:r>
          </a:p>
          <a:p>
            <a:pPr marL="914400" lvl="1" indent="-457200">
              <a:lnSpc>
                <a:spcPct val="80000"/>
              </a:lnSpc>
            </a:pPr>
            <a:r>
              <a:rPr lang="de-DE" altLang="de-DE" sz="2000" smtClean="0"/>
              <a:t> Übernahme nach der Ausbildung (nicht immer)</a:t>
            </a:r>
          </a:p>
          <a:p>
            <a:pPr marL="914400" lvl="1" indent="-457200">
              <a:lnSpc>
                <a:spcPct val="80000"/>
              </a:lnSpc>
            </a:pPr>
            <a:endParaRPr lang="de-DE" altLang="de-DE" sz="1800" smtClean="0"/>
          </a:p>
          <a:p>
            <a:pPr marL="533400" indent="-533400">
              <a:lnSpc>
                <a:spcPct val="80000"/>
              </a:lnSpc>
            </a:pPr>
            <a:r>
              <a:rPr lang="de-DE" altLang="de-DE" sz="2400" smtClean="0"/>
              <a:t>Typisch für Deutschland sind Tarifverträge </a:t>
            </a:r>
          </a:p>
          <a:p>
            <a:pPr marL="914400" lvl="1" indent="-457200">
              <a:lnSpc>
                <a:spcPct val="80000"/>
              </a:lnSpc>
            </a:pPr>
            <a:r>
              <a:rPr lang="de-DE" altLang="de-DE" sz="2000" smtClean="0"/>
              <a:t>Flächentarifverträge (Branchen oder Länder)</a:t>
            </a:r>
          </a:p>
          <a:p>
            <a:pPr marL="914400" lvl="1" indent="-457200">
              <a:lnSpc>
                <a:spcPct val="80000"/>
              </a:lnSpc>
            </a:pPr>
            <a:r>
              <a:rPr lang="de-DE" altLang="de-DE" sz="2000" smtClean="0"/>
              <a:t>Bundestarifverträge (Mc Donalds, Zuckerindustrie) </a:t>
            </a:r>
          </a:p>
          <a:p>
            <a:pPr marL="914400" lvl="1" indent="-457200">
              <a:lnSpc>
                <a:spcPct val="80000"/>
              </a:lnSpc>
            </a:pPr>
            <a:r>
              <a:rPr lang="de-DE" altLang="de-DE" sz="2000" smtClean="0"/>
              <a:t>Firmen- bzw. Haustarifverträge, wie bei CCE AG, Maggi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de-DE" altLang="de-DE" sz="2000" smtClean="0"/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de-DE" altLang="de-DE" sz="2000" smtClean="0"/>
          </a:p>
        </p:txBody>
      </p:sp>
    </p:spTree>
    <p:extLst>
      <p:ext uri="{BB962C8B-B14F-4D97-AF65-F5344CB8AC3E}">
        <p14:creationId xmlns:p14="http://schemas.microsoft.com/office/powerpoint/2010/main" val="653778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7" descr="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93" y="3304413"/>
            <a:ext cx="194468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ABB26C1-D532-4F02-8D2D-B2CD7B44DCA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>
                <a:latin typeface="+mj-lt"/>
              </a:rPr>
              <a:t>Wie kommen </a:t>
            </a:r>
            <a:br>
              <a:rPr lang="de-DE" altLang="de-DE" sz="3600" dirty="0">
                <a:latin typeface="+mj-lt"/>
              </a:rPr>
            </a:br>
            <a:r>
              <a:rPr lang="de-DE" altLang="de-DE" sz="3600" dirty="0">
                <a:latin typeface="+mj-lt"/>
              </a:rPr>
              <a:t>Tarifverträge zustande</a:t>
            </a:r>
            <a:r>
              <a:rPr lang="de-DE" altLang="de-DE" sz="3600" dirty="0" smtClean="0">
                <a:latin typeface="+mj-lt"/>
              </a:rPr>
              <a:t>?</a:t>
            </a:r>
            <a:endParaRPr lang="de-DE" sz="3600" dirty="0">
              <a:latin typeface="+mj-lt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84F-DD03-409B-8E3D-DFE10C214990}" type="datetime1">
              <a:rPr lang="de-DE" smtClean="0"/>
              <a:t>08.06.2018</a:t>
            </a:fld>
            <a:endParaRPr lang="de-DE" dirty="0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50825" y="1773238"/>
            <a:ext cx="1905000" cy="1816100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endParaRPr lang="de-DE" altLang="de-DE" sz="1800" dirty="0">
              <a:solidFill>
                <a:schemeClr val="accent1"/>
              </a:solidFill>
              <a:latin typeface="Verdana" panose="020B0604030504040204" pitchFamily="34" charset="0"/>
            </a:endParaRPr>
          </a:p>
          <a:p>
            <a:pPr algn="ctr" eaLnBrk="0" hangingPunct="0"/>
            <a:r>
              <a:rPr lang="de-DE" altLang="de-DE" sz="1800" dirty="0">
                <a:latin typeface="Arial" panose="020B0604020202020204" pitchFamily="34" charset="0"/>
              </a:rPr>
              <a:t>Forderung der</a:t>
            </a:r>
          </a:p>
          <a:p>
            <a:pPr algn="ctr" eaLnBrk="0" hangingPunct="0"/>
            <a:r>
              <a:rPr lang="de-DE" altLang="de-DE" sz="1800" dirty="0">
                <a:latin typeface="Arial" panose="020B0604020202020204" pitchFamily="34" charset="0"/>
              </a:rPr>
              <a:t>Mitglieder</a:t>
            </a:r>
          </a:p>
          <a:p>
            <a:pPr algn="ctr" eaLnBrk="0" hangingPunct="0"/>
            <a:r>
              <a:rPr lang="de-DE" altLang="de-DE" sz="1800" dirty="0">
                <a:latin typeface="Arial" panose="020B0604020202020204" pitchFamily="34" charset="0"/>
              </a:rPr>
              <a:t>in den</a:t>
            </a:r>
          </a:p>
          <a:p>
            <a:pPr algn="ctr" eaLnBrk="0" hangingPunct="0"/>
            <a:r>
              <a:rPr lang="de-DE" altLang="de-DE" sz="1800" dirty="0">
                <a:latin typeface="Arial" panose="020B0604020202020204" pitchFamily="34" charset="0"/>
              </a:rPr>
              <a:t>Betrieben</a:t>
            </a:r>
          </a:p>
          <a:p>
            <a:pPr algn="ctr" eaLnBrk="0" latinLnBrk="1" hangingPunct="0"/>
            <a:endParaRPr lang="de-DE" altLang="de-DE" sz="1800" dirty="0">
              <a:latin typeface="Arial" panose="020B0604020202020204" pitchFamily="34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25475" y="3911600"/>
            <a:ext cx="2730500" cy="901700"/>
            <a:chOff x="1396" y="2020"/>
            <a:chExt cx="1528" cy="56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396" y="2020"/>
              <a:ext cx="808" cy="568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de-DE" altLang="de-DE" sz="1800">
                  <a:latin typeface="Arial" panose="020B0604020202020204" pitchFamily="34" charset="0"/>
                </a:rPr>
                <a:t>Tarif-</a:t>
              </a:r>
            </a:p>
            <a:p>
              <a:pPr algn="ctr" eaLnBrk="0" hangingPunct="0"/>
              <a:r>
                <a:rPr lang="de-DE" altLang="de-DE" sz="1800">
                  <a:latin typeface="Arial" panose="020B0604020202020204" pitchFamily="34" charset="0"/>
                </a:rPr>
                <a:t>kommission</a:t>
              </a:r>
              <a:endParaRPr lang="de-DE" altLang="de-DE" sz="1600">
                <a:latin typeface="Arial" panose="020B0604020202020204" pitchFamily="34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2212" y="2212"/>
              <a:ext cx="712" cy="184"/>
            </a:xfrm>
            <a:prstGeom prst="rightArrow">
              <a:avLst>
                <a:gd name="adj1" fmla="val 50000"/>
                <a:gd name="adj2" fmla="val 19349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383213" y="3840163"/>
            <a:ext cx="2514600" cy="901700"/>
            <a:chOff x="3556" y="2068"/>
            <a:chExt cx="1432" cy="568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180" y="2068"/>
              <a:ext cx="808" cy="5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de-DE" altLang="de-DE" sz="1800">
                  <a:latin typeface="Verdana" panose="020B0604030504040204" pitchFamily="34" charset="0"/>
                </a:rPr>
                <a:t>Tarif-</a:t>
              </a:r>
            </a:p>
            <a:p>
              <a:pPr algn="ctr" eaLnBrk="0" hangingPunct="0"/>
              <a:r>
                <a:rPr lang="de-DE" altLang="de-DE" sz="1800">
                  <a:latin typeface="Verdana" panose="020B0604030504040204" pitchFamily="34" charset="0"/>
                </a:rPr>
                <a:t>kommission</a:t>
              </a:r>
              <a:endParaRPr lang="de-DE" altLang="de-DE" sz="1600">
                <a:latin typeface="Verdana" panose="020B0604030504040204" pitchFamily="34" charset="0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 flipH="1">
              <a:off x="3556" y="2260"/>
              <a:ext cx="616" cy="184"/>
            </a:xfrm>
            <a:prstGeom prst="rightArrow">
              <a:avLst>
                <a:gd name="adj1" fmla="val 50000"/>
                <a:gd name="adj2" fmla="val 167407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657475" y="4665663"/>
            <a:ext cx="35845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DE" altLang="de-DE" sz="1800">
                <a:latin typeface="Arial" panose="020B0604020202020204" pitchFamily="34" charset="0"/>
              </a:rPr>
              <a:t>verhandeln in Tarifverhandlungen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979613" y="5373688"/>
            <a:ext cx="4800600" cy="754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 altLang="de-DE" sz="1800">
                <a:latin typeface="Arial" panose="020B0604020202020204" pitchFamily="34" charset="0"/>
              </a:rPr>
              <a:t>Tarifverträge</a:t>
            </a:r>
          </a:p>
          <a:p>
            <a:pPr algn="ctr" eaLnBrk="0" hangingPunct="0"/>
            <a:r>
              <a:rPr lang="de-DE" altLang="de-DE" sz="1800">
                <a:latin typeface="Arial" panose="020B0604020202020204" pitchFamily="34" charset="0"/>
              </a:rPr>
              <a:t>Lohn-, Gehalts- und Manteltarifvertrag</a:t>
            </a:r>
            <a:r>
              <a:rPr lang="de-DE" altLang="de-DE" sz="2000">
                <a:latin typeface="Verdana" panose="020B0604030504040204" pitchFamily="34" charset="0"/>
              </a:rPr>
              <a:t>        </a:t>
            </a:r>
            <a:r>
              <a:rPr lang="de-DE" altLang="de-DE">
                <a:latin typeface="Verdana" panose="020B0604030504040204" pitchFamily="34" charset="0"/>
              </a:rPr>
              <a:t>     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765425" y="2305050"/>
            <a:ext cx="1447800" cy="7810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altLang="de-DE" sz="1700" dirty="0">
                <a:latin typeface="Arial" panose="020B0604020202020204" pitchFamily="34" charset="0"/>
              </a:rPr>
              <a:t>Gewerkschaft</a:t>
            </a:r>
          </a:p>
          <a:p>
            <a:pPr algn="ctr" eaLnBrk="0" hangingPunct="0"/>
            <a:r>
              <a:rPr lang="de-DE" altLang="de-DE" sz="1700" dirty="0">
                <a:latin typeface="Arial" panose="020B0604020202020204" pitchFamily="34" charset="0"/>
              </a:rPr>
              <a:t>NGG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4822825" y="2324100"/>
            <a:ext cx="1371600" cy="762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altLang="de-DE" sz="1700">
                <a:latin typeface="Arial" panose="020B0604020202020204" pitchFamily="34" charset="0"/>
              </a:rPr>
              <a:t>Arbeitgeber-</a:t>
            </a:r>
          </a:p>
          <a:p>
            <a:pPr algn="ctr" eaLnBrk="0" hangingPunct="0"/>
            <a:r>
              <a:rPr lang="de-DE" altLang="de-DE" sz="1700">
                <a:latin typeface="Arial" panose="020B0604020202020204" pitchFamily="34" charset="0"/>
              </a:rPr>
              <a:t>verband</a:t>
            </a: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2232025" y="2492375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C000"/>
          </a:solidFill>
          <a:ln>
            <a:solidFill>
              <a:srgbClr val="000000"/>
            </a:solidFill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6346825" y="2509838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 rot="16200000" flipH="1">
            <a:off x="4211638" y="5013325"/>
            <a:ext cx="287338" cy="2873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6956425" y="1773238"/>
            <a:ext cx="1905000" cy="18161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endParaRPr lang="de-DE" altLang="de-DE" sz="1800">
              <a:solidFill>
                <a:schemeClr val="accent1"/>
              </a:solidFill>
              <a:latin typeface="Verdana" panose="020B0604030504040204" pitchFamily="34" charset="0"/>
            </a:endParaRPr>
          </a:p>
          <a:p>
            <a:pPr algn="ctr" eaLnBrk="0" hangingPunct="0"/>
            <a:r>
              <a:rPr lang="de-DE" altLang="de-DE" sz="1800">
                <a:latin typeface="Arial" panose="020B0604020202020204" pitchFamily="34" charset="0"/>
              </a:rPr>
              <a:t>Forderung der</a:t>
            </a:r>
          </a:p>
          <a:p>
            <a:pPr algn="ctr" eaLnBrk="0" hangingPunct="0"/>
            <a:r>
              <a:rPr lang="de-DE" altLang="de-DE" sz="1800">
                <a:latin typeface="Arial" panose="020B0604020202020204" pitchFamily="34" charset="0"/>
              </a:rPr>
              <a:t>einzelnen</a:t>
            </a:r>
          </a:p>
          <a:p>
            <a:pPr algn="ctr" eaLnBrk="0" hangingPunct="0"/>
            <a:r>
              <a:rPr lang="de-DE" altLang="de-DE" sz="1800">
                <a:latin typeface="Arial" panose="020B0604020202020204" pitchFamily="34" charset="0"/>
              </a:rPr>
              <a:t>Arbeitgeber</a:t>
            </a:r>
          </a:p>
          <a:p>
            <a:pPr algn="ctr" eaLnBrk="0" latinLnBrk="1" hangingPunct="0"/>
            <a:endParaRPr lang="de-DE" altLang="de-DE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93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ABB26C1-D532-4F02-8D2D-B2CD7B44DCA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wenn man sich nicht einigt?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84F-DD03-409B-8E3D-DFE10C214990}" type="datetime1">
              <a:rPr lang="de-DE" smtClean="0"/>
              <a:t>08.06.2018</a:t>
            </a:fld>
            <a:endParaRPr lang="de-DE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27125" y="4114800"/>
            <a:ext cx="83185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1200" b="1">
                <a:latin typeface="Verdana" panose="020B0604030504040204" pitchFamily="34" charset="0"/>
              </a:rPr>
              <a:t>Neuer</a:t>
            </a:r>
            <a:br>
              <a:rPr lang="de-DE" altLang="de-DE" sz="1200" b="1">
                <a:latin typeface="Verdana" panose="020B0604030504040204" pitchFamily="34" charset="0"/>
              </a:rPr>
            </a:br>
            <a:r>
              <a:rPr lang="de-DE" altLang="de-DE" sz="1200" b="1">
                <a:latin typeface="Verdana" panose="020B0604030504040204" pitchFamily="34" charset="0"/>
              </a:rPr>
              <a:t>Vertrag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195513" y="23495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50" y="1916113"/>
            <a:ext cx="1752600" cy="82232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de-DE" altLang="de-DE" sz="1200">
                <a:latin typeface="Arial" panose="020B0604020202020204" pitchFamily="34" charset="0"/>
              </a:rPr>
              <a:t>Die Tarifkommission </a:t>
            </a:r>
          </a:p>
          <a:p>
            <a:pPr eaLnBrk="0" hangingPunct="0"/>
            <a:r>
              <a:rPr lang="de-DE" altLang="de-DE" sz="1200">
                <a:latin typeface="Arial" panose="020B0604020202020204" pitchFamily="34" charset="0"/>
              </a:rPr>
              <a:t>erklärt </a:t>
            </a:r>
          </a:p>
          <a:p>
            <a:pPr eaLnBrk="0" hangingPunct="0"/>
            <a:r>
              <a:rPr lang="de-DE" altLang="de-DE" sz="1200">
                <a:latin typeface="Arial" panose="020B0604020202020204" pitchFamily="34" charset="0"/>
              </a:rPr>
              <a:t>das Scheitern der </a:t>
            </a:r>
          </a:p>
          <a:p>
            <a:pPr eaLnBrk="0" hangingPunct="0"/>
            <a:r>
              <a:rPr lang="de-DE" altLang="de-DE" sz="1200">
                <a:latin typeface="Arial" panose="020B0604020202020204" pitchFamily="34" charset="0"/>
              </a:rPr>
              <a:t>Verhandlung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38437" y="1833563"/>
            <a:ext cx="1676400" cy="5492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200">
                <a:latin typeface="Arial" panose="020B0604020202020204" pitchFamily="34" charset="0"/>
              </a:rPr>
              <a:t>Evtl.</a:t>
            </a:r>
          </a:p>
          <a:p>
            <a:pPr eaLnBrk="0" hangingPunct="0">
              <a:spcBef>
                <a:spcPct val="50000"/>
              </a:spcBef>
            </a:pPr>
            <a:r>
              <a:rPr lang="de-DE" altLang="de-DE" sz="1200">
                <a:latin typeface="Arial" panose="020B0604020202020204" pitchFamily="34" charset="0"/>
              </a:rPr>
              <a:t>Schlichtung</a:t>
            </a:r>
          </a:p>
        </p:txBody>
      </p:sp>
      <p:pic>
        <p:nvPicPr>
          <p:cNvPr id="11" name="Picture 7" descr="guter_abschlu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10731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066800" y="2743200"/>
            <a:ext cx="13716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4500563" y="23495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173663" y="2041295"/>
            <a:ext cx="1676400" cy="274637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200">
                <a:latin typeface="Arial" panose="020B0604020202020204" pitchFamily="34" charset="0"/>
              </a:rPr>
              <a:t>Keine Einigung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227763" y="2514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011863" y="3142492"/>
            <a:ext cx="2362200" cy="639763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200" dirty="0">
                <a:latin typeface="Arial" panose="020B0604020202020204" pitchFamily="34" charset="0"/>
              </a:rPr>
              <a:t>Urabstimmung aller Mitglieder der Gewerkschaft des Tarifgebietes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6781800" y="4038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011863" y="4891088"/>
            <a:ext cx="2362200" cy="91440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200" b="1" i="1">
                <a:latin typeface="Arial" panose="020B0604020202020204" pitchFamily="34" charset="0"/>
              </a:rPr>
              <a:t>...wenn min. 75 % für Streik sind: STREIK!!</a:t>
            </a:r>
          </a:p>
          <a:p>
            <a:pPr eaLnBrk="0" hangingPunct="0">
              <a:spcBef>
                <a:spcPct val="50000"/>
              </a:spcBef>
            </a:pPr>
            <a:r>
              <a:rPr lang="de-DE" altLang="de-DE" sz="1200" b="1" i="1">
                <a:latin typeface="Arial" panose="020B0604020202020204" pitchFamily="34" charset="0"/>
              </a:rPr>
              <a:t>Arbeitgeber können mit Aussperrung reagieren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616325" y="5272881"/>
            <a:ext cx="1676400" cy="274638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200">
                <a:latin typeface="Arial" panose="020B0604020202020204" pitchFamily="34" charset="0"/>
              </a:rPr>
              <a:t>Neue Verhandlungen</a:t>
            </a: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 flipV="1">
            <a:off x="5508625" y="544512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3059113" y="544512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92101" y="5061710"/>
            <a:ext cx="2590800" cy="91440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200">
                <a:latin typeface="Arial" panose="020B0604020202020204" pitchFamily="34" charset="0"/>
              </a:rPr>
              <a:t>Abstimmung aller am Streik beteiligten Gewerkschaftsmitglieder:</a:t>
            </a:r>
          </a:p>
          <a:p>
            <a:pPr eaLnBrk="0" hangingPunct="0">
              <a:spcBef>
                <a:spcPct val="50000"/>
              </a:spcBef>
            </a:pPr>
            <a:r>
              <a:rPr lang="de-DE" altLang="de-DE" sz="1200">
                <a:latin typeface="Arial" panose="020B0604020202020204" pitchFamily="34" charset="0"/>
              </a:rPr>
              <a:t>min. 25 % müssen zustimmen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235075" y="3431347"/>
            <a:ext cx="682625" cy="45720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1200">
                <a:latin typeface="Arial" panose="020B0604020202020204" pitchFamily="34" charset="0"/>
              </a:rPr>
              <a:t>Neuer</a:t>
            </a:r>
            <a:br>
              <a:rPr lang="de-DE" altLang="de-DE" sz="1200">
                <a:latin typeface="Arial" panose="020B0604020202020204" pitchFamily="34" charset="0"/>
              </a:rPr>
            </a:br>
            <a:r>
              <a:rPr lang="de-DE" altLang="de-DE" sz="1200">
                <a:latin typeface="Arial" panose="020B0604020202020204" pitchFamily="34" charset="0"/>
              </a:rPr>
              <a:t>Vertrag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27088" y="4038600"/>
            <a:ext cx="381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5" name="Picture 21" descr="Stre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65400"/>
            <a:ext cx="295275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699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 autoUpdateAnimBg="0"/>
      <p:bldP spid="10" grpId="0" animBg="1" autoUpdateAnimBg="0"/>
      <p:bldP spid="13" grpId="0" animBg="1"/>
      <p:bldP spid="14" grpId="0" animBg="1" autoUpdateAnimBg="0"/>
      <p:bldP spid="15" grpId="0" animBg="1"/>
      <p:bldP spid="16" grpId="0" animBg="1" autoUpdateAnimBg="0"/>
      <p:bldP spid="17" grpId="0" animBg="1"/>
      <p:bldP spid="18" grpId="0" animBg="1" autoUpdateAnimBg="0"/>
      <p:bldP spid="19" grpId="0" animBg="1" autoUpdateAnimBg="0"/>
      <p:bldP spid="20" grpId="0" animBg="1"/>
      <p:bldP spid="21" grpId="0" animBg="1"/>
      <p:bldP spid="22" grpId="0" animBg="1" autoUpdateAnimBg="0"/>
      <p:bldP spid="23" grpId="0" animBg="1" autoUpdateAnimBg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ABB26C1-D532-4F02-8D2D-B2CD7B44DCA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sieht das aus?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84F-DD03-409B-8E3D-DFE10C214990}" type="datetime1">
              <a:rPr lang="de-DE" smtClean="0"/>
              <a:t>08.06.2018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5" y="2031340"/>
            <a:ext cx="5055002" cy="364569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2" y="1606285"/>
            <a:ext cx="299654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29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ABB26C1-D532-4F02-8D2D-B2CD7B44DCA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Arten von Tarifverträgen gibt es?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F84F-DD03-409B-8E3D-DFE10C214990}" type="datetime1">
              <a:rPr lang="de-DE" smtClean="0"/>
              <a:t>08.06.2018</a:t>
            </a:fld>
            <a:endParaRPr lang="de-DE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2565400"/>
            <a:ext cx="327660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800" dirty="0">
                <a:solidFill>
                  <a:schemeClr val="bg1"/>
                </a:solidFill>
                <a:latin typeface="Arial" panose="020B0604020202020204" pitchFamily="34" charset="0"/>
              </a:rPr>
              <a:t>Manteltarifvertrag: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1800" y="3400425"/>
            <a:ext cx="3276600" cy="1900238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altLang="de-DE" sz="1400" dirty="0">
                <a:latin typeface="Verdana" panose="020B0604030504040204" pitchFamily="34" charset="0"/>
              </a:rPr>
              <a:t> </a:t>
            </a:r>
            <a:r>
              <a:rPr lang="de-DE" altLang="de-DE" sz="1400" dirty="0">
                <a:latin typeface="Arial" panose="020B0604020202020204" pitchFamily="34" charset="0"/>
              </a:rPr>
              <a:t>Allgemeine Arbeitsbedingungen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 Arbeitszeit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 Urlaub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 Überstundenregelung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 Kündigungsfristen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 ...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56100" y="2565400"/>
            <a:ext cx="4465638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800" dirty="0">
                <a:solidFill>
                  <a:schemeClr val="bg1"/>
                </a:solidFill>
                <a:latin typeface="Arial" panose="020B0604020202020204" pitchFamily="34" charset="0"/>
              </a:rPr>
              <a:t>Lohn- und Gehaltstarifvertrag: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427538" y="3500438"/>
            <a:ext cx="4319587" cy="1581150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altLang="de-DE" sz="1400" dirty="0">
                <a:latin typeface="Verdana" panose="020B0604030504040204" pitchFamily="34" charset="0"/>
              </a:rPr>
              <a:t> </a:t>
            </a:r>
            <a:r>
              <a:rPr lang="de-DE" altLang="de-DE" sz="1400" dirty="0">
                <a:latin typeface="Arial" panose="020B0604020202020204" pitchFamily="34" charset="0"/>
              </a:rPr>
              <a:t>Höhe des Entgelts, Azubi-Vergütung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 Eingruppierung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 Tätigkeitsmerkmale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 regelmäßige Entgelterhöhung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41284502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NGG">
      <a:dk1>
        <a:srgbClr val="606060"/>
      </a:dk1>
      <a:lt1>
        <a:sysClr val="window" lastClr="FFFFFF"/>
      </a:lt1>
      <a:dk2>
        <a:srgbClr val="808285"/>
      </a:dk2>
      <a:lt2>
        <a:srgbClr val="E6E6E6"/>
      </a:lt2>
      <a:accent1>
        <a:srgbClr val="FFC000"/>
      </a:accent1>
      <a:accent2>
        <a:srgbClr val="FF0003"/>
      </a:accent2>
      <a:accent3>
        <a:srgbClr val="2998E3"/>
      </a:accent3>
      <a:accent4>
        <a:srgbClr val="FFFFFF"/>
      </a:accent4>
      <a:accent5>
        <a:srgbClr val="FFFFFF"/>
      </a:accent5>
      <a:accent6>
        <a:srgbClr val="FFFFFF"/>
      </a:accent6>
      <a:hlink>
        <a:srgbClr val="00B050"/>
      </a:hlink>
      <a:folHlink>
        <a:srgbClr val="92D050"/>
      </a:folHlink>
    </a:clrScheme>
    <a:fontScheme name="NGG CD">
      <a:majorFont>
        <a:latin typeface="Aachen Pro Medium"/>
        <a:ea typeface=""/>
        <a:cs typeface=""/>
      </a:majorFont>
      <a:minorFont>
        <a:latin typeface="Meta Off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owerPoint" id="{3B8C024D-5E03-48C5-8DD4-ECB0A282B679}" vid="{74151199-CBBA-4F27-90F6-9C4BD5D9B7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vorlage-powerpoint</Template>
  <TotalTime>0</TotalTime>
  <Words>513</Words>
  <Application>Microsoft Office PowerPoint</Application>
  <PresentationFormat>Bildschirmpräsentation (4:3)</PresentationFormat>
  <Paragraphs>138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Aachen Pro Medium</vt:lpstr>
      <vt:lpstr>Arial</vt:lpstr>
      <vt:lpstr>Arial Black</vt:lpstr>
      <vt:lpstr>Calibri</vt:lpstr>
      <vt:lpstr>Meta Offc</vt:lpstr>
      <vt:lpstr>Trade Gothic LT Com Light</vt:lpstr>
      <vt:lpstr>Verdana</vt:lpstr>
      <vt:lpstr>Wingdings</vt:lpstr>
      <vt:lpstr>Office Theme</vt:lpstr>
      <vt:lpstr>PowerPoint-Präsentation</vt:lpstr>
      <vt:lpstr>Vorstellung</vt:lpstr>
      <vt:lpstr>Warum Tarifverträge?</vt:lpstr>
      <vt:lpstr>Tarifvertrag   - wie funktioniert das?</vt:lpstr>
      <vt:lpstr>Grundlagen Tarifvertrag</vt:lpstr>
      <vt:lpstr>Wie kommen  Tarifverträge zustande?</vt:lpstr>
      <vt:lpstr>Und wenn man sich nicht einigt?</vt:lpstr>
      <vt:lpstr>Wie sieht das aus?</vt:lpstr>
      <vt:lpstr>Welche Arten von Tarifverträgen gibt es?</vt:lpstr>
      <vt:lpstr>PowerPoint-Präsentation</vt:lpstr>
      <vt:lpstr>Tarifforderungen bei jungeNGG</vt:lpstr>
      <vt:lpstr>Pause</vt:lpstr>
      <vt:lpstr>Tarifpolitik in unseren Anträgen</vt:lpstr>
      <vt:lpstr>Rückblick BJK 2013</vt:lpstr>
      <vt:lpstr>Warum NGG?</vt:lpstr>
      <vt:lpstr>Gemeinsam sind wir stark!</vt:lpstr>
    </vt:vector>
  </TitlesOfParts>
  <Company>T.i.K.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Bartel, Malena</dc:creator>
  <cp:lastModifiedBy>Schink, Christoph</cp:lastModifiedBy>
  <cp:revision>16</cp:revision>
  <dcterms:created xsi:type="dcterms:W3CDTF">2016-05-27T09:58:53Z</dcterms:created>
  <dcterms:modified xsi:type="dcterms:W3CDTF">2018-06-08T11:42:10Z</dcterms:modified>
</cp:coreProperties>
</file>